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1" r:id="rId6"/>
    <p:sldId id="286" r:id="rId7"/>
    <p:sldId id="285" r:id="rId8"/>
    <p:sldId id="284" r:id="rId9"/>
    <p:sldId id="290" r:id="rId10"/>
    <p:sldId id="265" r:id="rId11"/>
    <p:sldId id="260" r:id="rId12"/>
    <p:sldId id="269" r:id="rId13"/>
    <p:sldId id="283" r:id="rId14"/>
    <p:sldId id="267" r:id="rId15"/>
    <p:sldId id="287" r:id="rId16"/>
    <p:sldId id="288" r:id="rId17"/>
    <p:sldId id="289" r:id="rId18"/>
    <p:sldId id="291" r:id="rId19"/>
    <p:sldId id="292" r:id="rId20"/>
    <p:sldId id="279" r:id="rId2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9C63B-BBA1-471D-AC13-2D0C1E163A17}" v="955" dt="2021-04-24T18:14:38.561"/>
    <p1510:client id="{955E8B33-BC09-4639-BF08-6C1BF3435491}" v="52" dt="2021-04-26T08:17:02.373"/>
  </p1510:revLst>
</p1510:revInfo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5" autoAdjust="0"/>
  </p:normalViewPr>
  <p:slideViewPr>
    <p:cSldViewPr snapToGrid="0">
      <p:cViewPr varScale="1">
        <p:scale>
          <a:sx n="71" d="100"/>
          <a:sy n="71" d="100"/>
        </p:scale>
        <p:origin x="72" y="780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1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729FFB-B1EA-4BC4-8C15-713495D93DC6}" type="datetime1">
              <a:rPr lang="pl-PL" smtClean="0"/>
              <a:t>2021-05-04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0424F-6F6A-436D-8480-4B8B2F96143A}" type="datetime1">
              <a:rPr lang="pl-PL" smtClean="0"/>
              <a:pPr/>
              <a:t>2021-05-04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139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928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309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26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941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27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34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67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493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76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e zdjęci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Kliknij, aby edytować wzorzec </a:t>
            </a:r>
            <a:br>
              <a:rPr lang="pl-PL" noProof="0" dirty="0"/>
            </a:br>
            <a:r>
              <a:rPr lang="pl-PL" noProof="0" dirty="0"/>
              <a:t>styl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x punktory w postaci obrazu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wal 34">
            <a:extLst>
              <a:ext uri="{FF2B5EF4-FFF2-40B4-BE49-F238E27FC236}">
                <a16:creationId xmlns:a16="http://schemas.microsoft.com/office/drawing/2014/main" xmlns="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0" name="Obraz — symbol zastępczy 19">
            <a:extLst>
              <a:ext uri="{FF2B5EF4-FFF2-40B4-BE49-F238E27FC236}">
                <a16:creationId xmlns:a16="http://schemas.microsoft.com/office/drawing/2014/main" xmlns="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3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51" name="Ośmiokąt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/>
              </a:solidFill>
            </a:endParaRP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/>
              </a:solidFill>
            </a:endParaRPr>
          </a:p>
        </p:txBody>
      </p:sp>
      <p:sp>
        <p:nvSpPr>
          <p:cNvPr id="55" name="Numer slajdu — symbol zastępczy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xmlns="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Dowolny kształt: Kształt 13">
              <a:extLst>
                <a:ext uri="{FF2B5EF4-FFF2-40B4-BE49-F238E27FC236}">
                  <a16:creationId xmlns:a16="http://schemas.microsoft.com/office/drawing/2014/main" xmlns="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xmlns="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28" name="Dowolny kształt: Kształt 17">
              <a:extLst>
                <a:ext uri="{FF2B5EF4-FFF2-40B4-BE49-F238E27FC236}">
                  <a16:creationId xmlns:a16="http://schemas.microsoft.com/office/drawing/2014/main" xmlns="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29" name="Dowolny kształt: Kształt 19">
              <a:extLst>
                <a:ext uri="{FF2B5EF4-FFF2-40B4-BE49-F238E27FC236}">
                  <a16:creationId xmlns:a16="http://schemas.microsoft.com/office/drawing/2014/main" xmlns="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0" name="Dowolny kształt: Kształt 23">
              <a:extLst>
                <a:ext uri="{FF2B5EF4-FFF2-40B4-BE49-F238E27FC236}">
                  <a16:creationId xmlns:a16="http://schemas.microsoft.com/office/drawing/2014/main" xmlns="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xmlns="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2" name="Dowolny kształt: Kształt 28">
              <a:extLst>
                <a:ext uri="{FF2B5EF4-FFF2-40B4-BE49-F238E27FC236}">
                  <a16:creationId xmlns:a16="http://schemas.microsoft.com/office/drawing/2014/main" xmlns="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38" name="Obraz — symbol zastępczy 3">
            <a:extLst>
              <a:ext uri="{FF2B5EF4-FFF2-40B4-BE49-F238E27FC236}">
                <a16:creationId xmlns:a16="http://schemas.microsoft.com/office/drawing/2014/main" xmlns="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39" name="Obraz — symbol zastępczy 3">
            <a:extLst>
              <a:ext uri="{FF2B5EF4-FFF2-40B4-BE49-F238E27FC236}">
                <a16:creationId xmlns:a16="http://schemas.microsoft.com/office/drawing/2014/main" xmlns="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40" name="Obraz — symbol zastępczy 3">
            <a:extLst>
              <a:ext uri="{FF2B5EF4-FFF2-40B4-BE49-F238E27FC236}">
                <a16:creationId xmlns:a16="http://schemas.microsoft.com/office/drawing/2014/main" xmlns="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cxnSp>
        <p:nvCxnSpPr>
          <p:cNvPr id="36" name="Łącznik prosty 35" descr="Pierwsza linia podziału na slajdzie">
            <a:extLst>
              <a:ext uri="{FF2B5EF4-FFF2-40B4-BE49-F238E27FC236}">
                <a16:creationId xmlns:a16="http://schemas.microsoft.com/office/drawing/2014/main" xmlns="" id="{A140998F-B877-4BDC-843C-0071F5066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 descr="Druga linia podziału na slajdzie">
            <a:extLst>
              <a:ext uri="{FF2B5EF4-FFF2-40B4-BE49-F238E27FC236}">
                <a16:creationId xmlns:a16="http://schemas.microsoft.com/office/drawing/2014/main" xmlns="" id="{2084D353-BE8A-4AAA-8BEC-B71CEE9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cyfr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3" name="Dowolny kształt: Kształt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5" name="Dowolny kształt: Kształt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6" name="Dowolny kształt: Kształt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7" name="Dowolny kształt: Kształt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xmlns="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Prostokąt zaokrąglony 15">
              <a:extLst>
                <a:ext uri="{FF2B5EF4-FFF2-40B4-BE49-F238E27FC236}">
                  <a16:creationId xmlns:a16="http://schemas.microsoft.com/office/drawing/2014/main" xmlns="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  <p:sp>
          <p:nvSpPr>
            <p:cNvPr id="45" name="Prostokąt zaokrąglony 15">
              <a:extLst>
                <a:ext uri="{FF2B5EF4-FFF2-40B4-BE49-F238E27FC236}">
                  <a16:creationId xmlns:a16="http://schemas.microsoft.com/office/drawing/2014/main" xmlns="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46" name="Prostokąt: Zaokrąglone narożniki 45">
              <a:extLst>
                <a:ext uri="{FF2B5EF4-FFF2-40B4-BE49-F238E27FC236}">
                  <a16:creationId xmlns:a16="http://schemas.microsoft.com/office/drawing/2014/main" xmlns="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47" name="Prostokąt zaokrąglony 15">
              <a:extLst>
                <a:ext uri="{FF2B5EF4-FFF2-40B4-BE49-F238E27FC236}">
                  <a16:creationId xmlns:a16="http://schemas.microsoft.com/office/drawing/2014/main" xmlns="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48" name="Prostokąt zaokrąglony 15">
              <a:extLst>
                <a:ext uri="{FF2B5EF4-FFF2-40B4-BE49-F238E27FC236}">
                  <a16:creationId xmlns:a16="http://schemas.microsoft.com/office/drawing/2014/main" xmlns="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xmlns="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xmlns="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xmlns="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</p:grp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0" dirty="0"/>
              <a:t>Tutaj można umieścić wyróżniony tekst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5" name="Obraz — symbol zastępczy 4">
            <a:extLst>
              <a:ext uri="{FF2B5EF4-FFF2-40B4-BE49-F238E27FC236}">
                <a16:creationId xmlns:a16="http://schemas.microsoft.com/office/drawing/2014/main" xmlns="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W tym miejscu wstaw lub przeciągnij i upuść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xmlns="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punktory w postaci obrazu w kolum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wal 17">
            <a:extLst>
              <a:ext uri="{FF2B5EF4-FFF2-40B4-BE49-F238E27FC236}">
                <a16:creationId xmlns:a16="http://schemas.microsoft.com/office/drawing/2014/main" xmlns="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xmlns="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xmlns="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3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4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 dirty="0"/>
              <a:t>Nagłówek podrzędny</a:t>
            </a:r>
          </a:p>
        </p:txBody>
      </p:sp>
      <p:sp>
        <p:nvSpPr>
          <p:cNvPr id="20" name="Obraz — symbol zastępczy 3">
            <a:extLst>
              <a:ext uri="{FF2B5EF4-FFF2-40B4-BE49-F238E27FC236}">
                <a16:creationId xmlns:a16="http://schemas.microsoft.com/office/drawing/2014/main" xmlns="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1" name="Obraz — symbol zastępczy 3">
            <a:extLst>
              <a:ext uri="{FF2B5EF4-FFF2-40B4-BE49-F238E27FC236}">
                <a16:creationId xmlns:a16="http://schemas.microsoft.com/office/drawing/2014/main" xmlns="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2" name="Obraz — symbol zastępczy 3">
            <a:extLst>
              <a:ext uri="{FF2B5EF4-FFF2-40B4-BE49-F238E27FC236}">
                <a16:creationId xmlns:a16="http://schemas.microsoft.com/office/drawing/2014/main" xmlns="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cxnSp>
        <p:nvCxnSpPr>
          <p:cNvPr id="23" name="Łącznik prosty 22" descr="Pierwsza linia podziału na slajdzie">
            <a:extLst>
              <a:ext uri="{FF2B5EF4-FFF2-40B4-BE49-F238E27FC236}">
                <a16:creationId xmlns:a16="http://schemas.microsoft.com/office/drawing/2014/main" xmlns="" id="{82D5D2B4-7BAC-4C27-8D68-12365C7E7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 descr="Druga linia podziału na slajdzie">
            <a:extLst>
              <a:ext uri="{FF2B5EF4-FFF2-40B4-BE49-F238E27FC236}">
                <a16:creationId xmlns:a16="http://schemas.microsoft.com/office/drawing/2014/main" xmlns="" id="{7D9203C1-910E-4AFC-95E0-13BF40D08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liczby — opc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 rt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xmlns="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pl-PL" noProof="0" dirty="0"/>
              <a:t>1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xmlns="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2</a:t>
            </a:r>
          </a:p>
        </p:txBody>
      </p:sp>
      <p:cxnSp>
        <p:nvCxnSpPr>
          <p:cNvPr id="10" name="Łącznik prosty 9" descr="Środkowa linia podziału">
            <a:extLst>
              <a:ext uri="{FF2B5EF4-FFF2-40B4-BE49-F238E27FC236}">
                <a16:creationId xmlns:a16="http://schemas.microsoft.com/office/drawing/2014/main" xmlns="" id="{2B940646-DE40-4E0F-AE42-6530784C9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xmlns="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xmlns="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xmlns="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xmlns="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xmlns="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 rt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26" name="Zawartość — symbol zastępczy 5">
            <a:extLst>
              <a:ext uri="{FF2B5EF4-FFF2-40B4-BE49-F238E27FC236}">
                <a16:creationId xmlns:a16="http://schemas.microsoft.com/office/drawing/2014/main" xmlns="" id="{EA7B8348-A00A-4AAE-B1F6-924515577B2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1581663"/>
            <a:ext cx="5472000" cy="46080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27" name="Tekst — symbol zastępczy 4">
            <a:extLst>
              <a:ext uri="{FF2B5EF4-FFF2-40B4-BE49-F238E27FC236}">
                <a16:creationId xmlns:a16="http://schemas.microsoft.com/office/drawing/2014/main" xmlns="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 rtl="0"/>
            <a:r>
              <a:rPr lang="pl-PL" noProof="0" dirty="0"/>
              <a:t>Kliknij, aby edytować style wzorców tekstu</a:t>
            </a:r>
          </a:p>
        </p:txBody>
      </p:sp>
      <p:cxnSp>
        <p:nvCxnSpPr>
          <p:cNvPr id="28" name="Łącznik prosty 27" descr="Centralna linia podziału">
            <a:extLst>
              <a:ext uri="{FF2B5EF4-FFF2-40B4-BE49-F238E27FC236}">
                <a16:creationId xmlns:a16="http://schemas.microsoft.com/office/drawing/2014/main" xmlns="" id="{AEACA101-2521-41AA-8F51-FF0BF783E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y w ram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xmlns="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 dirty="0"/>
              <a:t>Nagłówek podrzędny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noProof="0" dirty="0"/>
              <a:t>Tytuł sekcji 1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Tytuł sekcji 2</a:t>
            </a:r>
          </a:p>
        </p:txBody>
      </p:sp>
      <p:sp>
        <p:nvSpPr>
          <p:cNvPr id="14" name="Tekst — symbol zastępczy 13">
            <a:extLst>
              <a:ext uri="{FF2B5EF4-FFF2-40B4-BE49-F238E27FC236}">
                <a16:creationId xmlns:a16="http://schemas.microsoft.com/office/drawing/2014/main" xmlns="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Tytuł sekcji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 dirty="0"/>
              <a:t>Nagłówek podrzędny</a:t>
            </a:r>
          </a:p>
        </p:txBody>
      </p:sp>
      <p:cxnSp>
        <p:nvCxnSpPr>
          <p:cNvPr id="15" name="Łącznik ze strzałką prostą 14">
            <a:extLst>
              <a:ext uri="{FF2B5EF4-FFF2-40B4-BE49-F238E27FC236}">
                <a16:creationId xmlns:a16="http://schemas.microsoft.com/office/drawing/2014/main" xmlns="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10">
            <a:extLst>
              <a:ext uri="{FF2B5EF4-FFF2-40B4-BE49-F238E27FC236}">
                <a16:creationId xmlns:a16="http://schemas.microsoft.com/office/drawing/2014/main" xmlns="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Rok</a:t>
            </a:r>
          </a:p>
        </p:txBody>
      </p:sp>
      <p:sp>
        <p:nvSpPr>
          <p:cNvPr id="17" name="Tekst — symbol zastępczy 10">
            <a:extLst>
              <a:ext uri="{FF2B5EF4-FFF2-40B4-BE49-F238E27FC236}">
                <a16:creationId xmlns:a16="http://schemas.microsoft.com/office/drawing/2014/main" xmlns="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:a16="http://schemas.microsoft.com/office/drawing/2014/main" xmlns="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:a16="http://schemas.microsoft.com/office/drawing/2014/main" xmlns="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25" name="Tekst — symbol zastępczy 10">
            <a:extLst>
              <a:ext uri="{FF2B5EF4-FFF2-40B4-BE49-F238E27FC236}">
                <a16:creationId xmlns:a16="http://schemas.microsoft.com/office/drawing/2014/main" xmlns="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26" name="Tekst — symbol zastępczy 10">
            <a:extLst>
              <a:ext uri="{FF2B5EF4-FFF2-40B4-BE49-F238E27FC236}">
                <a16:creationId xmlns:a16="http://schemas.microsoft.com/office/drawing/2014/main" xmlns="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Rok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xmlns="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xmlns="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:a16="http://schemas.microsoft.com/office/drawing/2014/main" xmlns="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2" name="Tekst — symbol zastępczy 10">
            <a:extLst>
              <a:ext uri="{FF2B5EF4-FFF2-40B4-BE49-F238E27FC236}">
                <a16:creationId xmlns:a16="http://schemas.microsoft.com/office/drawing/2014/main" xmlns="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3" name="Tekst — symbol zastępczy 10">
            <a:extLst>
              <a:ext uri="{FF2B5EF4-FFF2-40B4-BE49-F238E27FC236}">
                <a16:creationId xmlns:a16="http://schemas.microsoft.com/office/drawing/2014/main" xmlns="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4" name="Tekst — symbol zastępczy 10">
            <a:extLst>
              <a:ext uri="{FF2B5EF4-FFF2-40B4-BE49-F238E27FC236}">
                <a16:creationId xmlns:a16="http://schemas.microsoft.com/office/drawing/2014/main" xmlns="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5" name="Tekst — symbol zastępczy 10">
            <a:extLst>
              <a:ext uri="{FF2B5EF4-FFF2-40B4-BE49-F238E27FC236}">
                <a16:creationId xmlns:a16="http://schemas.microsoft.com/office/drawing/2014/main" xmlns="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6" name="Tekst — symbol zastępczy 10">
            <a:extLst>
              <a:ext uri="{FF2B5EF4-FFF2-40B4-BE49-F238E27FC236}">
                <a16:creationId xmlns:a16="http://schemas.microsoft.com/office/drawing/2014/main" xmlns="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7" name="Tekst — symbol zastępczy 10">
            <a:extLst>
              <a:ext uri="{FF2B5EF4-FFF2-40B4-BE49-F238E27FC236}">
                <a16:creationId xmlns:a16="http://schemas.microsoft.com/office/drawing/2014/main" xmlns="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:a16="http://schemas.microsoft.com/office/drawing/2014/main" xmlns="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:a16="http://schemas.microsoft.com/office/drawing/2014/main" xmlns="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0" name="Tekst — symbol zastępczy 10">
            <a:extLst>
              <a:ext uri="{FF2B5EF4-FFF2-40B4-BE49-F238E27FC236}">
                <a16:creationId xmlns:a16="http://schemas.microsoft.com/office/drawing/2014/main" xmlns="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1" name="Tekst — symbol zastępczy 10">
            <a:extLst>
              <a:ext uri="{FF2B5EF4-FFF2-40B4-BE49-F238E27FC236}">
                <a16:creationId xmlns:a16="http://schemas.microsoft.com/office/drawing/2014/main" xmlns="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2" name="Tekst — symbol zastępczy 10">
            <a:extLst>
              <a:ext uri="{FF2B5EF4-FFF2-40B4-BE49-F238E27FC236}">
                <a16:creationId xmlns:a16="http://schemas.microsoft.com/office/drawing/2014/main" xmlns="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:a16="http://schemas.microsoft.com/office/drawing/2014/main" xmlns="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:a16="http://schemas.microsoft.com/office/drawing/2014/main" xmlns="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:a16="http://schemas.microsoft.com/office/drawing/2014/main" xmlns="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:a16="http://schemas.microsoft.com/office/drawing/2014/main" xmlns="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:a16="http://schemas.microsoft.com/office/drawing/2014/main" xmlns="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8" name="Tekst — symbol zastępczy 10">
            <a:extLst>
              <a:ext uri="{FF2B5EF4-FFF2-40B4-BE49-F238E27FC236}">
                <a16:creationId xmlns:a16="http://schemas.microsoft.com/office/drawing/2014/main" xmlns="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MM</a:t>
            </a:r>
          </a:p>
        </p:txBody>
      </p:sp>
      <p:sp>
        <p:nvSpPr>
          <p:cNvPr id="49" name="Tekst — symbol zastępczy 3">
            <a:extLst>
              <a:ext uri="{FF2B5EF4-FFF2-40B4-BE49-F238E27FC236}">
                <a16:creationId xmlns:a16="http://schemas.microsoft.com/office/drawing/2014/main" xmlns="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Tytuł elementu</a:t>
            </a:r>
          </a:p>
        </p:txBody>
      </p:sp>
      <p:sp>
        <p:nvSpPr>
          <p:cNvPr id="50" name="Tekst — symbol zastępczy 36">
            <a:extLst>
              <a:ext uri="{FF2B5EF4-FFF2-40B4-BE49-F238E27FC236}">
                <a16:creationId xmlns:a16="http://schemas.microsoft.com/office/drawing/2014/main" xmlns="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 dirty="0"/>
              <a:t>Miesiąc, rok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— 3 członk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noProof="0" dirty="0"/>
              <a:t>Stanowisko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noProof="0" dirty="0"/>
              <a:t>Stanowisko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noProof="0" dirty="0"/>
              <a:t>Stanowisko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24" name="Obraz — symbol zastępczy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5" name="Obraz — symbol zastępczy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6" name="Obraz — symbol zastępczy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 dirty="0"/>
              <a:t>Nagłówek podrzędny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xmlns="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 dirty="0"/>
              <a:t>Krótki życiorys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xmlns="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-PL" noProof="0" dirty="0"/>
              <a:t>Krótki życiorys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xmlns="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-PL" noProof="0" dirty="0"/>
              <a:t>Krótki życiorys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— 6 członk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Stanowisko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Stanowisko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Stanowisko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Stanowisko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Stanowisko</a:t>
            </a: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xmlns="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4" name="Obraz — symbol zastępczy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5" name="Obraz — symbol zastępczy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6" name="Obraz — symbol zastępczy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7" name="Obraz — symbol zastępczy 22">
            <a:extLst>
              <a:ext uri="{FF2B5EF4-FFF2-40B4-BE49-F238E27FC236}">
                <a16:creationId xmlns:a16="http://schemas.microsoft.com/office/drawing/2014/main" xmlns="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0" name="Obraz — symbol zastępczy 22">
            <a:extLst>
              <a:ext uri="{FF2B5EF4-FFF2-40B4-BE49-F238E27FC236}">
                <a16:creationId xmlns:a16="http://schemas.microsoft.com/office/drawing/2014/main" xmlns="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xmlns="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xmlns="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pl-PL" noProof="0" dirty="0"/>
              <a:t>Stanowisko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0" dirty="0"/>
              <a:t>Nagłówek podrzędny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połową obraz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Kliknij, aby edytować </a:t>
            </a:r>
            <a:br>
              <a:rPr lang="pl-PL" noProof="0" dirty="0"/>
            </a:br>
            <a:r>
              <a:rPr lang="pl-PL" noProof="0" dirty="0"/>
              <a:t>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dirty="0"/>
              <a:t>Kliknij, aby edytować styl wzorca podtytułu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l-PL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bez graf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ziękujemy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Dziękujemy!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dirty="0"/>
              <a:t>Kliknij, aby edytować styl wzorca podtytułu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 dirty="0"/>
              <a:t>Numer kontaktowy</a:t>
            </a:r>
          </a:p>
        </p:txBody>
      </p:sp>
      <p:sp>
        <p:nvSpPr>
          <p:cNvPr id="9" name="Tekst — symbol zastępczy 5">
            <a:extLst>
              <a:ext uri="{FF2B5EF4-FFF2-40B4-BE49-F238E27FC236}">
                <a16:creationId xmlns:a16="http://schemas.microsoft.com/office/drawing/2014/main" xmlns="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 dirty="0"/>
              <a:t>Adres e-mail lub </a:t>
            </a:r>
            <a:r>
              <a:rPr lang="pl-PL" noProof="0" dirty="0" err="1"/>
              <a:t>nick</a:t>
            </a:r>
            <a:r>
              <a:rPr lang="pl-PL" noProof="0" dirty="0"/>
              <a:t> w sieci społecznościowej</a:t>
            </a:r>
          </a:p>
        </p:txBody>
      </p:sp>
      <p:sp>
        <p:nvSpPr>
          <p:cNvPr id="8" name="Obraz — symbol zastępczy 5">
            <a:extLst>
              <a:ext uri="{FF2B5EF4-FFF2-40B4-BE49-F238E27FC236}">
                <a16:creationId xmlns:a16="http://schemas.microsoft.com/office/drawing/2014/main" xmlns="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Logo</a:t>
            </a:r>
          </a:p>
        </p:txBody>
      </p:sp>
      <p:sp>
        <p:nvSpPr>
          <p:cNvPr id="10" name="Tekst — symbol zastępczy 5">
            <a:extLst>
              <a:ext uri="{FF2B5EF4-FFF2-40B4-BE49-F238E27FC236}">
                <a16:creationId xmlns:a16="http://schemas.microsoft.com/office/drawing/2014/main" xmlns="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 dirty="0"/>
              <a:t>Adres witryny internetowej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Kliknij, aby edytować wzorzec </a:t>
            </a:r>
            <a:br>
              <a:rPr lang="pl-PL" noProof="0" dirty="0"/>
            </a:br>
            <a:r>
              <a:rPr lang="pl-PL" noProof="0" dirty="0"/>
              <a:t>styl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dirty="0"/>
              <a:t>Kliknij, aby edytować styl wzorca podtytułu</a:t>
            </a: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xmlns="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xmlns="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1571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Kliknij, aby edytować </a:t>
            </a:r>
            <a:br>
              <a:rPr lang="pl-PL" noProof="0" dirty="0"/>
            </a:br>
            <a:r>
              <a:rPr lang="pl-PL" noProof="0" dirty="0"/>
              <a:t>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dirty="0"/>
              <a:t>Kliknij, aby edytować styl wzorca podtytułu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l-PL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0025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16" name="Tekst — symbol zastępczy 3">
            <a:extLst>
              <a:ext uri="{FF2B5EF4-FFF2-40B4-BE49-F238E27FC236}">
                <a16:creationId xmlns:a16="http://schemas.microsoft.com/office/drawing/2014/main" xmlns="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17" name="Zawartość — symbol zastępczy 2">
            <a:extLst>
              <a:ext uri="{FF2B5EF4-FFF2-40B4-BE49-F238E27FC236}">
                <a16:creationId xmlns:a16="http://schemas.microsoft.com/office/drawing/2014/main" xmlns="" id="{AEBF3BE3-47D8-4511-B598-743DF88DF9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62331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16" name="Tekst — symbol zastępczy 3">
            <a:extLst>
              <a:ext uri="{FF2B5EF4-FFF2-40B4-BE49-F238E27FC236}">
                <a16:creationId xmlns:a16="http://schemas.microsoft.com/office/drawing/2014/main" xmlns="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17" name="Obraz — symbol zastępczy 2">
            <a:extLst>
              <a:ext uri="{FF2B5EF4-FFF2-40B4-BE49-F238E27FC236}">
                <a16:creationId xmlns:a16="http://schemas.microsoft.com/office/drawing/2014/main" xmlns="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994763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6487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obraz 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Kliknij, aby edytować </a:t>
            </a:r>
            <a:br>
              <a:rPr lang="pl-PL" noProof="0" dirty="0"/>
            </a:br>
            <a:r>
              <a:rPr lang="pl-PL" noProof="0" dirty="0"/>
              <a:t>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dirty="0"/>
              <a:t>Kliknij, aby edytować styl wzorca podtytułu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l-PL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W tym miejscu wstaw lub przeciągnij i upuść obraz</a:t>
            </a:r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:a16="http://schemas.microsoft.com/office/drawing/2014/main" xmlns="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3" name="Dowolny kształt: Kształt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5" name="Dowolny kształt: Kształt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6" name="Dowolny kształt: Kształt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7" name="Dowolny kształt: Kształt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xmlns="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xmlns="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xmlns="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xmlns="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23" name="Zawartość — symbol zastępczy 3">
            <a:extLst>
              <a:ext uri="{FF2B5EF4-FFF2-40B4-BE49-F238E27FC236}">
                <a16:creationId xmlns:a16="http://schemas.microsoft.com/office/drawing/2014/main" xmlns="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83C9BAF7-A9F4-4666-A96D-E0820914D8A4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9210B130-61BF-42BB-A9D3-54F0E9975E1E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8ED4637A-B150-47D5-91AA-5443ECDF24E5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F345A228-3ACD-436B-BAEA-C19CFB995DFF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4808980A-AE2C-4B9A-923B-70728FF4B383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E90E16CE-7F71-45E1-88F3-0F2422E4E14F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5024FFFC-3734-4C7F-8BB4-1D72D8764C19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xmlns="" id="{15E243F7-C034-42A6-94F7-39C26EF11897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7F7416F4-3283-4DFF-BF8E-0F1B10C57C7B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4E43006F-FE7C-4D9C-9803-C7A1705E2E29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40B601BE-5173-46B7-B727-24C354628A9A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xmlns="" id="{0840A278-AE7C-4997-AAEA-F758452843B7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xmlns="" id="{03AE5DE6-4BFB-4DB3-8207-ABE7B804220D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xmlns="" id="{06BC0376-95EB-4B85-AD13-AB07742066DC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 rt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 rt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nktory w postaci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wal 27">
            <a:extLst>
              <a:ext uri="{FF2B5EF4-FFF2-40B4-BE49-F238E27FC236}">
                <a16:creationId xmlns:a16="http://schemas.microsoft.com/office/drawing/2014/main" xmlns="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xmlns="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xmlns="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xmlns="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3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4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5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4" name="Obraz — symbol zastępczy 3">
            <a:extLst>
              <a:ext uri="{FF2B5EF4-FFF2-40B4-BE49-F238E27FC236}">
                <a16:creationId xmlns:a16="http://schemas.microsoft.com/office/drawing/2014/main" xmlns="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32" name="Obraz — symbol zastępczy 3">
            <a:extLst>
              <a:ext uri="{FF2B5EF4-FFF2-40B4-BE49-F238E27FC236}">
                <a16:creationId xmlns:a16="http://schemas.microsoft.com/office/drawing/2014/main" xmlns="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33" name="Obraz — symbol zastępczy 3">
            <a:extLst>
              <a:ext uri="{FF2B5EF4-FFF2-40B4-BE49-F238E27FC236}">
                <a16:creationId xmlns:a16="http://schemas.microsoft.com/office/drawing/2014/main" xmlns="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34" name="Obraz — symbol zastępczy 3">
            <a:extLst>
              <a:ext uri="{FF2B5EF4-FFF2-40B4-BE49-F238E27FC236}">
                <a16:creationId xmlns:a16="http://schemas.microsoft.com/office/drawing/2014/main" xmlns="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35" name="Obraz — symbol zastępczy 3">
            <a:extLst>
              <a:ext uri="{FF2B5EF4-FFF2-40B4-BE49-F238E27FC236}">
                <a16:creationId xmlns:a16="http://schemas.microsoft.com/office/drawing/2014/main" xmlns="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cxnSp>
        <p:nvCxnSpPr>
          <p:cNvPr id="25" name="Łącznik prosty 24" descr="Pierwsza linia podziału na slajdzie">
            <a:extLst>
              <a:ext uri="{FF2B5EF4-FFF2-40B4-BE49-F238E27FC236}">
                <a16:creationId xmlns:a16="http://schemas.microsoft.com/office/drawing/2014/main" xmlns="" id="{402BCAE3-72EC-4098-A211-3555BFDE93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 descr="Druga linia podziału na slajdzie">
            <a:extLst>
              <a:ext uri="{FF2B5EF4-FFF2-40B4-BE49-F238E27FC236}">
                <a16:creationId xmlns:a16="http://schemas.microsoft.com/office/drawing/2014/main" xmlns="" id="{94A08494-9C0E-4AAF-BE9A-166FE994D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 descr="Trzecia linia podziału na slajdzie">
            <a:extLst>
              <a:ext uri="{FF2B5EF4-FFF2-40B4-BE49-F238E27FC236}">
                <a16:creationId xmlns:a16="http://schemas.microsoft.com/office/drawing/2014/main" xmlns="" id="{698FE6A1-AEF7-4FD7-A689-908A6B9CC0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 descr="Czwarta linia podziału na slajdzie">
            <a:extLst>
              <a:ext uri="{FF2B5EF4-FFF2-40B4-BE49-F238E27FC236}">
                <a16:creationId xmlns:a16="http://schemas.microsoft.com/office/drawing/2014/main" xmlns="" id="{636DD6E3-6313-40D8-B03E-60E2E5A697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x punktory w postaci obrazu z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wal 19">
            <a:extLst>
              <a:ext uri="{FF2B5EF4-FFF2-40B4-BE49-F238E27FC236}">
                <a16:creationId xmlns:a16="http://schemas.microsoft.com/office/drawing/2014/main" xmlns="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xmlns="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7" name="Obraz — symbol zastępczy 3">
            <a:extLst>
              <a:ext uri="{FF2B5EF4-FFF2-40B4-BE49-F238E27FC236}">
                <a16:creationId xmlns:a16="http://schemas.microsoft.com/office/drawing/2014/main" xmlns="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8" name="Obraz — symbol zastępczy 3">
            <a:extLst>
              <a:ext uri="{FF2B5EF4-FFF2-40B4-BE49-F238E27FC236}">
                <a16:creationId xmlns:a16="http://schemas.microsoft.com/office/drawing/2014/main" xmlns="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29" name="Obraz — symbol zastępczy 3">
            <a:extLst>
              <a:ext uri="{FF2B5EF4-FFF2-40B4-BE49-F238E27FC236}">
                <a16:creationId xmlns:a16="http://schemas.microsoft.com/office/drawing/2014/main" xmlns="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 err="1"/>
              <a:t>Punktor</a:t>
            </a:r>
            <a:r>
              <a:rPr lang="pl-PL" noProof="0" dirty="0"/>
              <a:t> 3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noProof="0" dirty="0"/>
              <a:t>Opis punktu</a:t>
            </a:r>
          </a:p>
        </p:txBody>
      </p:sp>
      <p:sp>
        <p:nvSpPr>
          <p:cNvPr id="51" name="Ośmiokąt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/>
              </a:solidFill>
            </a:endParaRP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/>
              </a:solidFill>
            </a:endParaRPr>
          </a:p>
        </p:txBody>
      </p:sp>
      <p:sp>
        <p:nvSpPr>
          <p:cNvPr id="55" name="Numer slajdu — symbol zastępczy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cxnSp>
        <p:nvCxnSpPr>
          <p:cNvPr id="23" name="Łącznik prosty 22" descr="Pierwsza linia podziału na slajdzie">
            <a:extLst>
              <a:ext uri="{FF2B5EF4-FFF2-40B4-BE49-F238E27FC236}">
                <a16:creationId xmlns:a16="http://schemas.microsoft.com/office/drawing/2014/main" xmlns="" id="{7FE1F4E8-B411-4807-9D24-A045EE06C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 descr="Druga linia podziału na slajdzie">
            <a:extLst>
              <a:ext uri="{FF2B5EF4-FFF2-40B4-BE49-F238E27FC236}">
                <a16:creationId xmlns:a16="http://schemas.microsoft.com/office/drawing/2014/main" xmlns="" id="{8C3F648E-45E5-403C-973E-2BEED634B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śmiokąt 6">
            <a:extLst>
              <a:ext uri="{FF2B5EF4-FFF2-40B4-BE49-F238E27FC236}">
                <a16:creationId xmlns:a16="http://schemas.microsoft.com/office/drawing/2014/main" xmlns="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/>
              </a:solidFill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xmlns="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xmlns="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83" r:id="rId10"/>
    <p:sldLayoutId id="2147483668" r:id="rId11"/>
    <p:sldLayoutId id="2147483682" r:id="rId12"/>
    <p:sldLayoutId id="2147483670" r:id="rId13"/>
    <p:sldLayoutId id="2147483653" r:id="rId14"/>
    <p:sldLayoutId id="2147483673" r:id="rId15"/>
    <p:sldLayoutId id="2147483674" r:id="rId16"/>
    <p:sldLayoutId id="2147483676" r:id="rId17"/>
    <p:sldLayoutId id="2147483677" r:id="rId18"/>
    <p:sldLayoutId id="2147483654" r:id="rId19"/>
    <p:sldLayoutId id="2147483660" r:id="rId20"/>
    <p:sldLayoutId id="2147483661" r:id="rId21"/>
    <p:sldLayoutId id="2147483678" r:id="rId22"/>
    <p:sldLayoutId id="2147483686" r:id="rId23"/>
    <p:sldLayoutId id="2147483687" r:id="rId24"/>
    <p:sldLayoutId id="2147483689" r:id="rId25"/>
    <p:sldLayoutId id="2147483690" r:id="rId26"/>
    <p:sldLayoutId id="2147483688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koprod.pl/blog-ekoprod/specyfika-i-rodzaje-recyklingu" TargetMode="External"/><Relationship Id="rId3" Type="http://schemas.openxmlformats.org/officeDocument/2006/relationships/hyperlink" Target="http://ekopaka.org/recykling-a-rozkladanie-sie-odpadow/" TargetMode="External"/><Relationship Id="rId7" Type="http://schemas.openxmlformats.org/officeDocument/2006/relationships/hyperlink" Target="http://eko-logis.com.pl/wplyw-segregacji-smieci-na-srodowisko" TargetMode="External"/><Relationship Id="rId2" Type="http://schemas.openxmlformats.org/officeDocument/2006/relationships/hyperlink" Target="https://sozosfera.pl/odpady/poziom-recyklingu-odpadow-komunalnych-problem-z-bioodpadam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aszesmieci.mos.gov.pl/sens-recyklingu" TargetMode="External"/><Relationship Id="rId5" Type="http://schemas.openxmlformats.org/officeDocument/2006/relationships/hyperlink" Target="https://pl.wikipedia.org/wiki/Recykling" TargetMode="External"/><Relationship Id="rId10" Type="http://schemas.openxmlformats.org/officeDocument/2006/relationships/hyperlink" Target="https://poradnikprzedsiebiorcy.pl/-czym-jest-recykling" TargetMode="External"/><Relationship Id="rId4" Type="http://schemas.openxmlformats.org/officeDocument/2006/relationships/hyperlink" Target="https://www.swiat-uslug.pl/handel-i-przemysl/jakie-sa-glowne-zalety-recyklingu/" TargetMode="External"/><Relationship Id="rId9" Type="http://schemas.openxmlformats.org/officeDocument/2006/relationships/hyperlink" Target="https://naszesmieci.mos.gov.pl/materialy/artykuly/144-jakie-odpady-do-recykling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— symbol zastępczy 19" descr="Widok z lotu ptaka na otwarte tereny rolne">
            <a:extLst>
              <a:ext uri="{FF2B5EF4-FFF2-40B4-BE49-F238E27FC236}">
                <a16:creationId xmlns:a16="http://schemas.microsoft.com/office/drawing/2014/main" xmlns="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>
                <a:latin typeface="Times New Roman"/>
                <a:cs typeface="Times New Roman"/>
              </a:rPr>
              <a:t>RECYKLING</a:t>
            </a:r>
            <a:endParaRPr lang="pl-PL" dirty="0">
              <a:cs typeface="Times New Roman"/>
            </a:endParaRPr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432000" tIns="144000" rIns="0" bIns="0" rtlCol="0" anchor="t">
            <a:noAutofit/>
          </a:bodyPr>
          <a:lstStyle/>
          <a:p>
            <a:r>
              <a:rPr lang="pl-PL" dirty="0">
                <a:cs typeface="Calibri Light"/>
              </a:rPr>
              <a:t>Nadia Seremak 2a</a:t>
            </a:r>
          </a:p>
        </p:txBody>
      </p:sp>
      <p:sp>
        <p:nvSpPr>
          <p:cNvPr id="47" name="Dowolny kształt: Kształt 46" descr="Kształt" title="Kształt">
            <a:extLst>
              <a:ext uri="{FF2B5EF4-FFF2-40B4-BE49-F238E27FC236}">
                <a16:creationId xmlns:a16="http://schemas.microsoft.com/office/drawing/2014/main" xmlns="" id="{B6D0B8EE-8E06-4051-87BF-62C153F3F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xmlns="" id="{FC7A0458-F32A-49CF-9495-28592AEB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152000"/>
            <a:ext cx="5658619" cy="46800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000">
                <a:ea typeface="+mn-lt"/>
                <a:cs typeface="+mn-lt"/>
              </a:rPr>
              <a:t>Do niebieskiego pojemnika możemy wrzucać papier, który nie jest wilgotny, nie miał kontaktu z żywnością, nie zawiera śladów środków chemicznych i budowlanych: gazety, papier biurowy, książki z miękkimi okładkami, kartony, ulotki itd. Pamiętajmy, żeby wcześniej pozbyć się wszystkich elementów metalowych lub plastikowych.</a:t>
            </a:r>
            <a:endParaRPr lang="pl-PL" sz="2000">
              <a:cs typeface="Calibri Light"/>
            </a:endParaRP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Co powstaje z papierowych odpadów? Z odzyskanego papieru wytwarza się ponad 5000 różnego rodzajów produktów: papier do pisania, serwetki, bandaże, patyczki do uszu, opakowania do jajek, doniczki, abażury, filtry do kawy, izolacje </a:t>
            </a:r>
            <a:r>
              <a:rPr lang="pl-PL" sz="2000">
                <a:ea typeface="+mn-lt"/>
                <a:cs typeface="+mn-lt"/>
              </a:rPr>
              <a:t>samochodowe, a nawet banknoty.</a:t>
            </a:r>
            <a:endParaRPr lang="pl-PL" sz="2000">
              <a:cs typeface="Calibri Light"/>
            </a:endParaRPr>
          </a:p>
          <a:p>
            <a:endParaRPr lang="pl-PL" dirty="0">
              <a:cs typeface="Calibri Light"/>
            </a:endParaRPr>
          </a:p>
        </p:txBody>
      </p:sp>
      <p:sp>
        <p:nvSpPr>
          <p:cNvPr id="14" name="Tytuł 13">
            <a:extLst>
              <a:ext uri="{FF2B5EF4-FFF2-40B4-BE49-F238E27FC236}">
                <a16:creationId xmlns:a16="http://schemas.microsoft.com/office/drawing/2014/main" xmlns="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Papier</a:t>
            </a:r>
            <a:endParaRPr lang="pl-PL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xmlns="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10</a:t>
            </a:fld>
            <a:endParaRPr lang="pl-PL" dirty="0"/>
          </a:p>
        </p:txBody>
      </p:sp>
      <p:pic>
        <p:nvPicPr>
          <p:cNvPr id="2" name="Obraz 3" descr="Obraz zawierający pojemnik, kontener, niebieski&#10;&#10;Opis wygenerowany automatycznie">
            <a:extLst>
              <a:ext uri="{FF2B5EF4-FFF2-40B4-BE49-F238E27FC236}">
                <a16:creationId xmlns:a16="http://schemas.microsoft.com/office/drawing/2014/main" xmlns="" id="{848CB263-3653-4C47-862D-7CCB9FC8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165" y="1442979"/>
            <a:ext cx="3673288" cy="49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4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684FC6F7-3678-4EB1-9653-A3E4DAC4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5658618" cy="46800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Odpady plastikowe są najbardziej niebezpieczne dla środowiska, bo będą się rozkładać przez kilka tysięcy lat, a w tym czasie uwolnią wiele trujących związków. Na szczęście, prawie wszystkie przedmioty ze sztucznego tworzywa można przetworzyć. Zaliczają się do nich m.in.: butelki po napojach, kosmetykach, środkach czystości; wszelkie plastikowe pojemniki na żywność, nakrętki czy torby foliowe. Pamiętajmy, że wyrzucane butelki należy odkręcić i ścisnąć, by zajmowały mniej miejsca.</a:t>
            </a:r>
            <a:endParaRPr lang="pl-PL" dirty="0">
              <a:cs typeface="Calibri Light"/>
            </a:endParaRPr>
          </a:p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Jak można ponownie użyć plastiku? Z plastiku (PET lub HDPE) powstają: długopisy, folie, opakowania, butelki, zabawki, buty sportowe, bluzy z polaru, torby, namioty, meble ogrodowe, ramy okienne, słupki drogowe i płyty termoizolacyjne.</a:t>
            </a:r>
            <a:endParaRPr lang="pl-PL">
              <a:cs typeface="Calibri Light"/>
            </a:endParaRPr>
          </a:p>
          <a:p>
            <a:endParaRPr lang="pl-PL" dirty="0">
              <a:cs typeface="Calibri Ligh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C30B8C-152D-4041-AC3C-8B85647A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Plastik</a:t>
            </a:r>
            <a:endParaRPr lang="pl-PL" b="1" dirty="0">
              <a:solidFill>
                <a:schemeClr val="tx2"/>
              </a:solidFill>
              <a:cs typeface="Times New Roman"/>
            </a:endParaRP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xmlns="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11</a:t>
            </a:fld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EEF197F-7DCD-47EF-B850-4CF954018001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l-PL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Miejsce na logo lub nazwę</a:t>
            </a:r>
          </a:p>
        </p:txBody>
      </p:sp>
      <p:pic>
        <p:nvPicPr>
          <p:cNvPr id="11" name="Obraz 11" descr="Obraz zawierający pojemnik, żółty, kontener&#10;&#10;Opis wygenerowany automatycznie">
            <a:extLst>
              <a:ext uri="{FF2B5EF4-FFF2-40B4-BE49-F238E27FC236}">
                <a16:creationId xmlns:a16="http://schemas.microsoft.com/office/drawing/2014/main" xmlns="" id="{93A89322-9649-4242-923F-5BD124A97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312" y="1664008"/>
            <a:ext cx="3706905" cy="46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8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D646C6-B189-45C3-BA5C-DE3D7E33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Szkło</a:t>
            </a:r>
            <a:endParaRPr lang="pl-PL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22F6ADFF-5F2E-42AC-A9FF-83A69D862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0" smtClean="0"/>
              <a:pPr rtl="0"/>
              <a:t>12</a:t>
            </a:fld>
            <a:endParaRPr lang="pl-PL" noProof="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05F37C8-A8FC-4EC5-80C8-85D64AF3FE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1080000"/>
            <a:ext cx="5680543" cy="586829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>
                <a:ea typeface="+mn-lt"/>
                <a:cs typeface="+mn-lt"/>
              </a:rPr>
              <a:t>Można je przetworzyć bez wielkich strat surowca. Wbrew powszechnemu przekonaniu do recyklingu nadają się nie tylko butelki, słoiki i szklane pojemniki po kosmetykach, które wrzucamy do kontenera z napisem/oznaczeniem „szkło”, ale też każdy inny typ szkła, nawet szyby, lustra i szklanki (poza ceramiką i fajansem). Jednak przetwarzanie odpadów szklanych innych niż szkło opakowaniowe, wymaga użycia odrębnych technologii. Dlatego odpady takie jak fragmenty luster, potłuczone szklanki czy żarówki starego typu wrzucamy do pojemnika na odpady zmieszane.</a:t>
            </a:r>
            <a:endParaRPr lang="pl-PL"/>
          </a:p>
          <a:p>
            <a:r>
              <a:rPr lang="pl-PL">
                <a:ea typeface="+mn-lt"/>
                <a:cs typeface="+mn-lt"/>
              </a:rPr>
              <a:t>Co powstaje z odzyskanego szkła? Ze szkła, które może być przetwarzane praktycznie w nieskończoność, można otrzymać: pojemniki szklane, blaty kuchenne, kafelki, izolacje ścian oraz oczywiście kolejne butelki i opakowania.</a:t>
            </a:r>
            <a:endParaRPr lang="pl-PL"/>
          </a:p>
          <a:p>
            <a:endParaRPr lang="pl-PL" dirty="0">
              <a:cs typeface="Calibri Light"/>
            </a:endParaRPr>
          </a:p>
        </p:txBody>
      </p:sp>
      <p:pic>
        <p:nvPicPr>
          <p:cNvPr id="5" name="Obraz 5" descr="Obraz zawierający pojemnik, kontener, zielony&#10;&#10;Opis wygenerowany automatycznie">
            <a:extLst>
              <a:ext uri="{FF2B5EF4-FFF2-40B4-BE49-F238E27FC236}">
                <a16:creationId xmlns:a16="http://schemas.microsoft.com/office/drawing/2014/main" xmlns="" id="{9EA85399-4E2C-4B53-9A01-A2352F1B2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782" y="1266326"/>
            <a:ext cx="3807758" cy="51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2347A83-CCAA-48EA-B7D0-5C2803E6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5669824" cy="46800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Dokładniej aluminium, czyli materiał, który również można </a:t>
            </a:r>
            <a:r>
              <a:rPr lang="pl-PL" dirty="0">
                <a:ea typeface="+mn-lt"/>
                <a:cs typeface="+mn-lt"/>
              </a:rPr>
              <a:t>wielokrotnie przetwarzać bez strat na jakości. Do recyklingu nadają się więc puszki po napojach, folie kuchenne i inne metalowe opakowania.</a:t>
            </a:r>
            <a:endParaRPr lang="pl-PL" dirty="0">
              <a:cs typeface="Calibri Light"/>
            </a:endParaRPr>
          </a:p>
          <a:p>
            <a:pPr marL="0" indent="0">
              <a:buNone/>
            </a:pPr>
            <a:endParaRPr lang="pl-PL" dirty="0">
              <a:cs typeface="Calibri Light"/>
            </a:endParaRPr>
          </a:p>
          <a:p>
            <a:pPr marL="0" indent="0">
              <a:buNone/>
            </a:pPr>
            <a:endParaRPr lang="pl-PL" dirty="0">
              <a:cs typeface="Calibri Light"/>
            </a:endParaRPr>
          </a:p>
          <a:p>
            <a:endParaRPr lang="pl-PL" dirty="0">
              <a:cs typeface="Calibri Light"/>
            </a:endParaRPr>
          </a:p>
          <a:p>
            <a:endParaRPr lang="pl-PL" dirty="0">
              <a:cs typeface="Calibri Ligh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90D2E8-25CB-4A1D-8CA5-0AB330A0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Metal i bioodpady</a:t>
            </a:r>
            <a:endParaRPr lang="pl-PL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29AFC8B4-B41F-41BD-9477-7DCC18761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0" smtClean="0"/>
              <a:pPr rtl="0"/>
              <a:t>13</a:t>
            </a:fld>
            <a:endParaRPr lang="pl-PL" noProof="0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xmlns="" id="{44D08AF2-A10C-424C-A3FE-447C05ED9BFF}"/>
              </a:ext>
            </a:extLst>
          </p:cNvPr>
          <p:cNvSpPr txBox="1"/>
          <p:nvPr/>
        </p:nvSpPr>
        <p:spPr>
          <a:xfrm>
            <a:off x="6158753" y="1149724"/>
            <a:ext cx="543261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ea typeface="+mn-lt"/>
                <a:cs typeface="+mn-lt"/>
              </a:rPr>
              <a:t>Biomasa to najczęściej części roślin, które stanowią cenny wsad do procesów kompostowania i biofermentacji. Z kompostowania uzyskujemy kompost – nawóz dla nowych roślin, z biofermentacji – energię (np. elektryczną).</a:t>
            </a:r>
            <a:endParaRPr lang="pl-PL"/>
          </a:p>
        </p:txBody>
      </p:sp>
      <p:pic>
        <p:nvPicPr>
          <p:cNvPr id="34" name="Obraz 34" descr="Obraz zawierający pojemnik, żółty, kontener&#10;&#10;Opis wygenerowany automatycznie">
            <a:extLst>
              <a:ext uri="{FF2B5EF4-FFF2-40B4-BE49-F238E27FC236}">
                <a16:creationId xmlns:a16="http://schemas.microsoft.com/office/drawing/2014/main" xmlns="" id="{88917A35-1EB5-4D16-AEAD-72455369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88" y="2807009"/>
            <a:ext cx="2743200" cy="3485157"/>
          </a:xfrm>
          <a:prstGeom prst="rect">
            <a:avLst/>
          </a:prstGeom>
        </p:spPr>
      </p:pic>
      <p:pic>
        <p:nvPicPr>
          <p:cNvPr id="35" name="Obraz 35" descr="Obraz zawierający pojemnik, kontener, wewnątrz&#10;&#10;Opis wygenerowany automatycznie">
            <a:extLst>
              <a:ext uri="{FF2B5EF4-FFF2-40B4-BE49-F238E27FC236}">
                <a16:creationId xmlns:a16="http://schemas.microsoft.com/office/drawing/2014/main" xmlns="" id="{FE378C78-F8D5-4105-AAB6-9EC50E363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548" y="2698037"/>
            <a:ext cx="2743200" cy="37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1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5DD3EE9A-B462-4A64-81E1-BEA5717D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5658618" cy="46800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Gromadzimy tylko butelki i słoiki, pozbawione zakrętek, wieczek, nie zostawiamy ich w workach foliowych. Wszelkie </a:t>
            </a:r>
            <a:r>
              <a:rPr lang="pl-PL" dirty="0">
                <a:ea typeface="+mn-lt"/>
                <a:cs typeface="+mn-lt"/>
              </a:rPr>
              <a:t>dodatkowe elementy z tworzywa i metali oraz torby foliowe, wrzucamy do pojemnika na „tworzywa i metale”. Szkło wyrzucone w torebkach foliowych w trakcie transportu może ulegać rozbiciu i powodować wymieszanie rozbitego szkła ze strzępkami toreb, co utrudnia ich rozdzielenie i recykling. Ponadto opakowań szklanych nie myjemy przed wyrzuceniem.</a:t>
            </a: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71C2F586-713E-4BBC-BFEA-C5D7A964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Odpady szklane</a:t>
            </a:r>
            <a:endParaRPr lang="pl-PL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F881850-3C3D-4BC0-AB53-579933E22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0" smtClean="0"/>
              <a:pPr rtl="0"/>
              <a:t>14</a:t>
            </a:fld>
            <a:endParaRPr lang="pl-PL" noProof="0" dirty="0"/>
          </a:p>
        </p:txBody>
      </p:sp>
      <p:pic>
        <p:nvPicPr>
          <p:cNvPr id="5" name="Obraz 5" descr="Obraz zawierający zielony, urządzenie kuchenne&#10;&#10;Opis wygenerowany automatycznie">
            <a:extLst>
              <a:ext uri="{FF2B5EF4-FFF2-40B4-BE49-F238E27FC236}">
                <a16:creationId xmlns:a16="http://schemas.microsoft.com/office/drawing/2014/main" xmlns="" id="{ABB7C72A-1DD6-47E2-8E71-FDC3834A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753" y="886594"/>
            <a:ext cx="3684494" cy="52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B583080C-B8C7-4815-A774-8A04158F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24" y="1331294"/>
            <a:ext cx="5669824" cy="468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>
                <a:ea typeface="+mn-lt"/>
                <a:cs typeface="+mn-lt"/>
              </a:rPr>
              <a:t>Brak możliwości przeprowadzenia recyklingu na wymieszanych śmieciach</a:t>
            </a:r>
            <a:endParaRPr lang="pl-PL">
              <a:cs typeface="Calibri Light"/>
            </a:endParaRPr>
          </a:p>
          <a:p>
            <a:r>
              <a:rPr lang="pl-PL">
                <a:ea typeface="+mn-lt"/>
                <a:cs typeface="+mn-lt"/>
              </a:rPr>
              <a:t>Powstawanie ogromnych wysypisk śmieci przez brak przeprowadzania recyklingu</a:t>
            </a:r>
            <a:endParaRPr lang="pl-PL"/>
          </a:p>
          <a:p>
            <a:r>
              <a:rPr lang="pl-PL">
                <a:ea typeface="+mn-lt"/>
                <a:cs typeface="+mn-lt"/>
              </a:rPr>
              <a:t>Droższe ceny materiałów , przez brak możliwośći wyprodukowania rzeczy z przetworzonych ponownie materiałów</a:t>
            </a:r>
            <a:endParaRPr lang="pl-PL"/>
          </a:p>
          <a:p>
            <a:r>
              <a:rPr lang="pl-PL">
                <a:ea typeface="+mn-lt"/>
                <a:cs typeface="+mn-lt"/>
              </a:rPr>
              <a:t>Zwiększona ilość wycinania drzew przez brak papieru na ponowny przetwór</a:t>
            </a:r>
            <a:endParaRPr lang="pl-PL"/>
          </a:p>
          <a:p>
            <a:r>
              <a:rPr lang="pl-PL">
                <a:ea typeface="+mn-lt"/>
                <a:cs typeface="+mn-lt"/>
              </a:rPr>
              <a:t>Zużycia w przypadku odpadów szklanych piasku, sody kalcynowej, skalenia, wapienia a co najistotniejsze zminimalizowanie degradacji krajobrazu.</a:t>
            </a:r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392CB300-3AF8-4A71-A8F0-4BD6A70A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Skutki braku recyklingu</a:t>
            </a:r>
            <a:endParaRPr lang="pl-PL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51795A1-F82F-4796-B21D-E1BA35339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0" smtClean="0"/>
              <a:pPr rtl="0"/>
              <a:t>15</a:t>
            </a:fld>
            <a:endParaRPr lang="pl-PL" noProof="0" dirty="0"/>
          </a:p>
        </p:txBody>
      </p:sp>
      <p:pic>
        <p:nvPicPr>
          <p:cNvPr id="5" name="Obraz 5" descr="Obraz zawierający drzewo, zewnętrzne&#10;&#10;Opis wygenerowany automatycznie">
            <a:extLst>
              <a:ext uri="{FF2B5EF4-FFF2-40B4-BE49-F238E27FC236}">
                <a16:creationId xmlns:a16="http://schemas.microsoft.com/office/drawing/2014/main" xmlns="" id="{010A2D58-B2B4-4311-AFC3-9C38B4952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724" y="1326776"/>
            <a:ext cx="5746376" cy="38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6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A3908E17-BD65-4925-936A-25F73B460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pl-PL" dirty="0">
                <a:ea typeface="+mn-lt"/>
                <a:cs typeface="+mn-lt"/>
                <a:hlinkClick r:id="rId2"/>
              </a:rPr>
              <a:t>https://sozosfera.pl/odpady/poziom-recyklingu-odpadow-komunalnych-problem-z-bioodpadami/</a:t>
            </a:r>
            <a:endParaRPr lang="pl-PL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3"/>
              </a:rPr>
              <a:t>http://ekopaka.org/recykling-a-rozkladanie-sie-odpadow/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4"/>
              </a:rPr>
              <a:t>https://www.swiat-uslug.pl/handel-i-przemysl/jakie-sa-glowne-zalety-recyklingu/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5"/>
              </a:rPr>
              <a:t>https://pl.wikipedia.org/wiki/Recykling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6"/>
              </a:rPr>
              <a:t>https://naszesmieci.mos.gov.pl/sens-recyklingu</a:t>
            </a:r>
            <a:endParaRPr lang="pl-PL" dirty="0">
              <a:cs typeface="Calibri Light"/>
            </a:endParaRPr>
          </a:p>
          <a:p>
            <a:r>
              <a:rPr lang="pl-PL" dirty="0">
                <a:ea typeface="+mn-lt"/>
                <a:cs typeface="+mn-lt"/>
                <a:hlinkClick r:id="rId7"/>
              </a:rPr>
              <a:t>http://eko-logis.com.pl/wplyw-segregacji-smieci-na-srodowisko</a:t>
            </a:r>
          </a:p>
          <a:p>
            <a:r>
              <a:rPr lang="pl-PL" dirty="0">
                <a:ea typeface="+mn-lt"/>
                <a:cs typeface="+mn-lt"/>
                <a:hlinkClick r:id="rId8"/>
              </a:rPr>
              <a:t>https://www.ekoprod.pl/blog-ekoprod/specyfika-i-rodzaje-recyklingu</a:t>
            </a:r>
            <a:endParaRPr lang="pl-PL" dirty="0">
              <a:cs typeface="Calibri Light"/>
            </a:endParaRPr>
          </a:p>
          <a:p>
            <a:r>
              <a:rPr lang="pl-PL" dirty="0">
                <a:ea typeface="+mn-lt"/>
                <a:cs typeface="+mn-lt"/>
                <a:hlinkClick r:id="rId9"/>
              </a:rPr>
              <a:t>https://naszesmieci.mos.gov.pl/materialy/artykuly/144-jakie-odpady-do-recyklingu</a:t>
            </a:r>
            <a:endParaRPr lang="pl-PL" dirty="0">
              <a:cs typeface="Calibri Light"/>
            </a:endParaRPr>
          </a:p>
          <a:p>
            <a:r>
              <a:rPr lang="pl-PL" dirty="0">
                <a:ea typeface="+mn-lt"/>
                <a:cs typeface="+mn-lt"/>
                <a:hlinkClick r:id="rId10"/>
              </a:rPr>
              <a:t>https://poradnikprzedsiebiorcy.pl/-czym-jest-recykling</a:t>
            </a:r>
            <a:endParaRPr lang="pl-PL" dirty="0">
              <a:cs typeface="Calibri Light"/>
            </a:endParaRPr>
          </a:p>
          <a:p>
            <a:r>
              <a:rPr lang="pl-PL" dirty="0">
                <a:cs typeface="Calibri Light"/>
              </a:rPr>
              <a:t>Google grafika</a:t>
            </a:r>
          </a:p>
          <a:p>
            <a:pPr marL="0" indent="0">
              <a:buNone/>
            </a:pPr>
            <a:endParaRPr lang="pl-PL" dirty="0">
              <a:cs typeface="Calibri Light"/>
            </a:endParaRPr>
          </a:p>
          <a:p>
            <a:pPr marL="0" indent="0">
              <a:buNone/>
            </a:pPr>
            <a:endParaRPr lang="pl-PL" dirty="0">
              <a:cs typeface="Calibri Light"/>
            </a:endParaRPr>
          </a:p>
          <a:p>
            <a:pPr marL="0" indent="0">
              <a:buNone/>
            </a:pPr>
            <a:endParaRPr lang="pl-PL" dirty="0">
              <a:cs typeface="Calibri Light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1719EFF5-63D8-49AC-A5D5-8B5875B4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/>
                </a:solidFill>
                <a:latin typeface="Times New Roman"/>
                <a:cs typeface="Times New Roman"/>
              </a:rPr>
              <a:t>Bibliografia</a:t>
            </a:r>
            <a:endParaRPr lang="pl-PL" b="1" dirty="0">
              <a:solidFill>
                <a:schemeClr val="accent3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B1410CB-A939-401F-AB4C-5438E9C032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0" smtClean="0"/>
              <a:pPr rtl="0"/>
              <a:t>16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5620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— symbol zastępczy 18" descr="widok z lotu ptaka na ocean i tereny przybrzeżne">
            <a:extLst>
              <a:ext uri="{FF2B5EF4-FFF2-40B4-BE49-F238E27FC236}">
                <a16:creationId xmlns:a16="http://schemas.microsoft.com/office/drawing/2014/main" xmlns="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685" y="1697314"/>
            <a:ext cx="5992551" cy="2189376"/>
          </a:xfrm>
        </p:spPr>
        <p:txBody>
          <a:bodyPr rtlCol="0"/>
          <a:lstStyle/>
          <a:p>
            <a:pPr algn="ctr"/>
            <a:r>
              <a:rPr lang="pl-PL" dirty="0">
                <a:latin typeface="Times New Roman"/>
                <a:cs typeface="Times New Roman"/>
              </a:rPr>
              <a:t>Dziękuje za </a:t>
            </a:r>
            <a:r>
              <a:rPr lang="pl-PL">
                <a:latin typeface="Times New Roman"/>
                <a:cs typeface="Times New Roman"/>
              </a:rPr>
              <a:t>uwagę!</a:t>
            </a:r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xmlns="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685" y="3886690"/>
            <a:ext cx="5988473" cy="640467"/>
          </a:xfrm>
        </p:spPr>
        <p:txBody>
          <a:bodyPr vert="horz" lIns="216000" tIns="144000" rIns="576000" bIns="0" rtlCol="0" anchor="t">
            <a:noAutofit/>
          </a:bodyPr>
          <a:lstStyle/>
          <a:p>
            <a:r>
              <a:rPr lang="pl-PL" dirty="0">
                <a:latin typeface="Times New Roman"/>
                <a:cs typeface="Times New Roman"/>
              </a:rPr>
              <a:t>Nadia </a:t>
            </a:r>
            <a:r>
              <a:rPr lang="pl-PL" dirty="0" smtClean="0">
                <a:latin typeface="Times New Roman"/>
                <a:cs typeface="Times New Roman"/>
              </a:rPr>
              <a:t>Seremak </a:t>
            </a:r>
            <a:r>
              <a:rPr lang="pl-PL" dirty="0">
                <a:latin typeface="Times New Roman"/>
                <a:cs typeface="Times New Roman"/>
              </a:rPr>
              <a:t>2A</a:t>
            </a:r>
            <a:endParaRPr lang="pl-PL" dirty="0"/>
          </a:p>
        </p:txBody>
      </p:sp>
      <p:pic>
        <p:nvPicPr>
          <p:cNvPr id="13" name="Grafika 12" descr="Ikona osoby">
            <a:extLst>
              <a:ext uri="{FF2B5EF4-FFF2-40B4-BE49-F238E27FC236}">
                <a16:creationId xmlns:a16="http://schemas.microsoft.com/office/drawing/2014/main" xmlns="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484284"/>
            <a:ext cx="6012000" cy="2205316"/>
          </a:xfrm>
        </p:spPr>
        <p:txBody>
          <a:bodyPr rtlCol="0"/>
          <a:lstStyle/>
          <a:p>
            <a:pPr rtl="0"/>
            <a:endParaRPr lang="pl-PL" dirty="0">
              <a:cs typeface="Times New Roman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445748"/>
            <a:ext cx="6012000" cy="2327595"/>
          </a:xfrm>
        </p:spPr>
        <p:txBody>
          <a:bodyPr vert="horz" lIns="288000" tIns="144000" rIns="432000" bIns="0" rtlCol="0" anchor="t">
            <a:noAutofit/>
          </a:bodyPr>
          <a:lstStyle/>
          <a:p>
            <a:r>
              <a:rPr lang="pl-PL">
                <a:latin typeface="Constantia"/>
                <a:cs typeface="Calibri Light"/>
              </a:rPr>
              <a:t>"Recykling jest wspaniały</a:t>
            </a:r>
          </a:p>
          <a:p>
            <a:r>
              <a:rPr lang="pl-PL">
                <a:latin typeface="Constantia"/>
                <a:cs typeface="Calibri Light"/>
              </a:rPr>
              <a:t>Ponosząc porażkę można przerobić ją na sukces"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xmlns="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xmlns="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53093" y="871852"/>
            <a:ext cx="5307700" cy="4680000"/>
          </a:xfrm>
        </p:spPr>
        <p:txBody>
          <a:bodyPr rtlCol="0"/>
          <a:lstStyle/>
          <a:p>
            <a:pPr marL="0" indent="0">
              <a:buNone/>
            </a:pPr>
            <a:r>
              <a:rPr lang="pl-PL" sz="4400" b="1" dirty="0"/>
              <a:t>Czym jest recykling?</a:t>
            </a:r>
            <a:endParaRPr lang="pl-PL" sz="4400" b="1">
              <a:cs typeface="Calibri Light"/>
            </a:endParaRPr>
          </a:p>
          <a:p>
            <a:pPr marL="0" indent="0">
              <a:buNone/>
            </a:pPr>
            <a:r>
              <a:rPr lang="pl-PL" dirty="0"/>
              <a:t>Jest to proces</a:t>
            </a:r>
            <a:r>
              <a:rPr lang="pl-PL" dirty="0">
                <a:ea typeface="+mn-lt"/>
                <a:cs typeface="+mn-lt"/>
              </a:rPr>
              <a:t> mający na celu ograniczenie zużycia surowców naturalnych. Rozumie się przez to metodę odzysku, w ramach której odpady są przetwarzane na produkty, materiały lub substancje, a następnie ponownie wykorzystywane w pierwotnym lub innym celu.</a:t>
            </a:r>
          </a:p>
          <a:p>
            <a:pPr marL="0" indent="0">
              <a:buNone/>
            </a:pPr>
            <a:endParaRPr lang="pl-PL" dirty="0">
              <a:cs typeface="Calibri Light"/>
            </a:endParaRPr>
          </a:p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Inaczej mówiąc, recykling to odzyskanie jak największej ilości materiałów i ponowne ich użycie. Najbardziej znanym przykładem jest skup makulatury, puszek lub butelek.</a:t>
            </a:r>
            <a:endParaRPr lang="pl-PL"/>
          </a:p>
        </p:txBody>
      </p:sp>
      <p:grpSp>
        <p:nvGrpSpPr>
          <p:cNvPr id="46" name="Grupa 45" descr="Kształt" title="Kształt">
            <a:extLst>
              <a:ext uri="{FF2B5EF4-FFF2-40B4-BE49-F238E27FC236}">
                <a16:creationId xmlns:a16="http://schemas.microsoft.com/office/drawing/2014/main" xmlns="" id="{62DF6AE8-6133-4C1E-91DD-755705ACF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075072" y="91544"/>
            <a:ext cx="1850209" cy="1915995"/>
            <a:chOff x="9862160" y="831132"/>
            <a:chExt cx="1850209" cy="1915995"/>
          </a:xfrm>
        </p:grpSpPr>
        <p:sp>
          <p:nvSpPr>
            <p:cNvPr id="16" name="Dowolny kształt: Kształt 15" title="trójkąty">
              <a:extLst>
                <a:ext uri="{FF2B5EF4-FFF2-40B4-BE49-F238E27FC236}">
                  <a16:creationId xmlns:a16="http://schemas.microsoft.com/office/drawing/2014/main" xmlns="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17" name="Dowolny kształt: Kształt 16" title="trójkąty">
              <a:extLst>
                <a:ext uri="{FF2B5EF4-FFF2-40B4-BE49-F238E27FC236}">
                  <a16:creationId xmlns:a16="http://schemas.microsoft.com/office/drawing/2014/main" xmlns="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18" name="Dowolny kształt: Kształt 17" title="trójkąty">
              <a:extLst>
                <a:ext uri="{FF2B5EF4-FFF2-40B4-BE49-F238E27FC236}">
                  <a16:creationId xmlns:a16="http://schemas.microsoft.com/office/drawing/2014/main" xmlns="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19" name="Dowolny kształt: Kształt 18" title="trójkąty">
              <a:extLst>
                <a:ext uri="{FF2B5EF4-FFF2-40B4-BE49-F238E27FC236}">
                  <a16:creationId xmlns:a16="http://schemas.microsoft.com/office/drawing/2014/main" xmlns="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0" name="Dowolny kształt: Kształt 19" title="trójkąty">
              <a:extLst>
                <a:ext uri="{FF2B5EF4-FFF2-40B4-BE49-F238E27FC236}">
                  <a16:creationId xmlns:a16="http://schemas.microsoft.com/office/drawing/2014/main" xmlns="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1" name="Dowolny kształt: Kształt 20" title="trójkąty">
              <a:extLst>
                <a:ext uri="{FF2B5EF4-FFF2-40B4-BE49-F238E27FC236}">
                  <a16:creationId xmlns:a16="http://schemas.microsoft.com/office/drawing/2014/main" xmlns="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2" name="Dowolny kształt: Kształt 21" title="trójkąty">
              <a:extLst>
                <a:ext uri="{FF2B5EF4-FFF2-40B4-BE49-F238E27FC236}">
                  <a16:creationId xmlns:a16="http://schemas.microsoft.com/office/drawing/2014/main" xmlns="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3" name="Dowolny kształt: Kształt 22" title="trójkąty">
              <a:extLst>
                <a:ext uri="{FF2B5EF4-FFF2-40B4-BE49-F238E27FC236}">
                  <a16:creationId xmlns:a16="http://schemas.microsoft.com/office/drawing/2014/main" xmlns="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4" name="Dowolny kształt: Kształt 23" title="trójkąty">
              <a:extLst>
                <a:ext uri="{FF2B5EF4-FFF2-40B4-BE49-F238E27FC236}">
                  <a16:creationId xmlns:a16="http://schemas.microsoft.com/office/drawing/2014/main" xmlns="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5" name="Dowolny kształt: Kształt 24" title="trójkąty">
              <a:extLst>
                <a:ext uri="{FF2B5EF4-FFF2-40B4-BE49-F238E27FC236}">
                  <a16:creationId xmlns:a16="http://schemas.microsoft.com/office/drawing/2014/main" xmlns="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6" name="Dowolny kształt: Kształt 25" title="trójkąty">
              <a:extLst>
                <a:ext uri="{FF2B5EF4-FFF2-40B4-BE49-F238E27FC236}">
                  <a16:creationId xmlns:a16="http://schemas.microsoft.com/office/drawing/2014/main" xmlns="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7" name="Dowolny kształt: Kształt 26" title="trójkąty">
              <a:extLst>
                <a:ext uri="{FF2B5EF4-FFF2-40B4-BE49-F238E27FC236}">
                  <a16:creationId xmlns:a16="http://schemas.microsoft.com/office/drawing/2014/main" xmlns="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8" name="Dowolny kształt: Kształt 27" title="trójkąty">
              <a:extLst>
                <a:ext uri="{FF2B5EF4-FFF2-40B4-BE49-F238E27FC236}">
                  <a16:creationId xmlns:a16="http://schemas.microsoft.com/office/drawing/2014/main" xmlns="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9" name="Dowolny kształt: Kształt 28" title="trójkąty">
              <a:extLst>
                <a:ext uri="{FF2B5EF4-FFF2-40B4-BE49-F238E27FC236}">
                  <a16:creationId xmlns:a16="http://schemas.microsoft.com/office/drawing/2014/main" xmlns="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  <p:pic>
        <p:nvPicPr>
          <p:cNvPr id="14" name="Obraz 14" descr="Obraz zawierający zielony, wewnątrz, kilka&#10;&#10;Opis wygenerowany automatycznie">
            <a:extLst>
              <a:ext uri="{FF2B5EF4-FFF2-40B4-BE49-F238E27FC236}">
                <a16:creationId xmlns:a16="http://schemas.microsoft.com/office/drawing/2014/main" xmlns="" id="{EF9CBADF-55ED-446D-A6E1-3C95E49777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7051" r="7051"/>
          <a:stretch/>
        </p:blipFill>
        <p:spPr>
          <a:xfrm>
            <a:off x="84138" y="87313"/>
            <a:ext cx="6008687" cy="4371975"/>
          </a:xfr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Najważniejsze zalety recyklingu</a:t>
            </a:r>
            <a:endParaRPr lang="pl-PL" b="1" dirty="0">
              <a:solidFill>
                <a:schemeClr val="tx2"/>
              </a:solidFill>
              <a:cs typeface="Times New Roman"/>
            </a:endParaRP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xmlns="" id="{E5C6E07A-DD83-4481-922B-5DF90679CE73}"/>
              </a:ext>
            </a:extLst>
          </p:cNvPr>
          <p:cNvSpPr txBox="1"/>
          <p:nvPr/>
        </p:nvSpPr>
        <p:spPr>
          <a:xfrm>
            <a:off x="432548" y="1306606"/>
            <a:ext cx="6822141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2000">
                <a:solidFill>
                  <a:srgbClr val="000000"/>
                </a:solidFill>
              </a:rPr>
              <a:t>Zmniejszenie</a:t>
            </a:r>
            <a:r>
              <a:rPr lang="pl-PL" sz="2000">
                <a:ea typeface="+mn-lt"/>
                <a:cs typeface="+mn-lt"/>
              </a:rPr>
              <a:t> ilości śmieci, które zalegają na wysypiskach.</a:t>
            </a:r>
            <a:endParaRPr lang="pl-PL" sz="200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pl-PL" sz="2000">
                <a:ea typeface="+mn-lt"/>
                <a:cs typeface="+mn-lt"/>
              </a:rPr>
              <a:t>Zmniejszanie ilości nielegalnych wysypisk śmieci.</a:t>
            </a:r>
            <a:endParaRPr lang="pl-PL" sz="2000"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pl-PL" sz="2000">
                <a:ea typeface="+mn-lt"/>
                <a:cs typeface="+mn-lt"/>
              </a:rPr>
              <a:t>Oszczędzanie energii, surowców i pieniędzy dzięki powtórnemu wykorzystaniu materiałów.</a:t>
            </a:r>
            <a:endParaRPr lang="pl-PL" sz="2000"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pl-PL" sz="2000">
                <a:ea typeface="+mn-lt"/>
                <a:cs typeface="+mn-lt"/>
              </a:rPr>
              <a:t>Dbanie o czystość i ochronę środowiska.</a:t>
            </a:r>
            <a:endParaRPr lang="pl-PL" sz="2000"/>
          </a:p>
          <a:p>
            <a:pPr>
              <a:buFont typeface="Arial"/>
              <a:buChar char="•"/>
            </a:pPr>
            <a:r>
              <a:rPr lang="pl-PL" sz="2000">
                <a:ea typeface="+mn-lt"/>
                <a:cs typeface="+mn-lt"/>
              </a:rPr>
              <a:t>    Zmniejszenie zużycia energii, a co za tym idzie – redukcja wydatków.</a:t>
            </a:r>
            <a:endParaRPr lang="pl-PL" sz="2000" dirty="0">
              <a:solidFill>
                <a:srgbClr val="000000"/>
              </a:solidFill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000">
                <a:ea typeface="+mn-lt"/>
                <a:cs typeface="+mn-lt"/>
              </a:rPr>
              <a:t>    Bezpłatne pozbycie się niepotrzebnych odpadów z gospodarstw domowych.</a:t>
            </a:r>
            <a:endParaRPr lang="pl-PL"/>
          </a:p>
          <a:p>
            <a:pPr>
              <a:buFont typeface="Arial"/>
              <a:buChar char="•"/>
            </a:pPr>
            <a:r>
              <a:rPr lang="pl-PL" sz="2000">
                <a:ea typeface="+mn-lt"/>
                <a:cs typeface="+mn-lt"/>
              </a:rPr>
              <a:t>    Obniżenie zużycia surowców naturalnych.</a:t>
            </a:r>
            <a:endParaRPr lang="pl-PL"/>
          </a:p>
          <a:p>
            <a:pPr>
              <a:buFont typeface="Arial"/>
              <a:buChar char="•"/>
            </a:pPr>
            <a:r>
              <a:rPr lang="pl-PL" sz="2000">
                <a:ea typeface="+mn-lt"/>
                <a:cs typeface="+mn-lt"/>
              </a:rPr>
              <a:t>    Redukcja ilości odpadów na wysypiskach.</a:t>
            </a:r>
            <a:endParaRPr lang="pl-PL"/>
          </a:p>
          <a:p>
            <a:pPr>
              <a:buFont typeface="Arial"/>
              <a:buChar char="•"/>
            </a:pPr>
            <a:r>
              <a:rPr lang="pl-PL" sz="2000">
                <a:ea typeface="+mn-lt"/>
                <a:cs typeface="+mn-lt"/>
              </a:rPr>
              <a:t>    Przetworzenie surowców i materiałów na nowe lub ponowne ich wykorzystanie.</a:t>
            </a:r>
            <a:endParaRPr lang="pl-PL"/>
          </a:p>
          <a:p>
            <a:pPr marL="285750" indent="-285750" algn="l">
              <a:buFont typeface="Arial"/>
              <a:buChar char="•"/>
            </a:pPr>
            <a:endParaRPr lang="pl-PL" sz="2000" dirty="0">
              <a:solidFill>
                <a:srgbClr val="000000"/>
              </a:solidFill>
              <a:latin typeface="+mn-lt"/>
              <a:cs typeface="Calibri Light"/>
            </a:endParaRPr>
          </a:p>
          <a:p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pic>
        <p:nvPicPr>
          <p:cNvPr id="46" name="Obraz 46">
            <a:extLst>
              <a:ext uri="{FF2B5EF4-FFF2-40B4-BE49-F238E27FC236}">
                <a16:creationId xmlns:a16="http://schemas.microsoft.com/office/drawing/2014/main" xmlns="" id="{CC692777-FC44-4C98-919D-18BA098F5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664" y="1309364"/>
            <a:ext cx="4267200" cy="32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41" y="-865094"/>
            <a:ext cx="7081089" cy="1600200"/>
          </a:xfrm>
        </p:spPr>
        <p:txBody>
          <a:bodyPr rtlCol="0"/>
          <a:lstStyle/>
          <a:p>
            <a:r>
              <a:rPr lang="pl-PL" b="1">
                <a:latin typeface="Times New Roman"/>
                <a:cs typeface="Times New Roman"/>
              </a:rPr>
              <a:t>Recykling a rozkładanie się rozpadów</a:t>
            </a:r>
            <a:endParaRPr lang="pl-PL" dirty="0">
              <a:cs typeface="Times New Roman"/>
            </a:endParaRPr>
          </a:p>
        </p:txBody>
      </p:sp>
      <p:pic>
        <p:nvPicPr>
          <p:cNvPr id="42" name="Obraz 4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CE8ACE4-BF1D-4F12-A618-0EFF9D470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09" y="828086"/>
            <a:ext cx="9160667" cy="59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— symbol zastępczy 6" descr="Obraz zawierający wewnątrz, przybór do pisania, kolorowy, stacjonarne&#10;&#10;Opis wygenerowany automatycznie">
            <a:extLst>
              <a:ext uri="{FF2B5EF4-FFF2-40B4-BE49-F238E27FC236}">
                <a16:creationId xmlns:a16="http://schemas.microsoft.com/office/drawing/2014/main" xmlns="" id="{3C93D08A-A6C3-0E48-9CD7-3960B2A050B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17164" r="17164"/>
          <a:stretch>
            <a:fillRect/>
          </a:stretch>
        </p:blipFill>
        <p:spPr>
          <a:xfrm>
            <a:off x="127762" y="518550"/>
            <a:ext cx="6208364" cy="6275148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Rodzaje recyklingu</a:t>
            </a:r>
            <a:endParaRPr lang="pl-PL" b="1" dirty="0">
              <a:solidFill>
                <a:schemeClr val="tx2"/>
              </a:solidFill>
              <a:cs typeface="Times New Roman"/>
            </a:endParaRPr>
          </a:p>
        </p:txBody>
      </p:sp>
      <p:pic>
        <p:nvPicPr>
          <p:cNvPr id="71" name="Obraz — symbol zastępczy 70" descr="Strzałka okrężna z wypełnieniem pełnym">
            <a:extLst>
              <a:ext uri="{FF2B5EF4-FFF2-40B4-BE49-F238E27FC236}">
                <a16:creationId xmlns:a16="http://schemas.microsoft.com/office/drawing/2014/main" xmlns="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405874" y="1706545"/>
            <a:ext cx="691688" cy="691688"/>
          </a:xfrm>
        </p:spPr>
      </p:pic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xmlns="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283" y="1369128"/>
            <a:ext cx="3160086" cy="432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>
                <a:latin typeface="Times New Roman"/>
                <a:cs typeface="Times New Roman"/>
              </a:rPr>
              <a:t>Ponowne zastosowanie</a:t>
            </a:r>
            <a:endParaRPr lang="pl-PL" dirty="0">
              <a:cs typeface="Times New Roman"/>
            </a:endParaRPr>
          </a:p>
        </p:txBody>
      </p:sp>
      <p:sp>
        <p:nvSpPr>
          <p:cNvPr id="78" name="Tekst — symbol zastępczy 12">
            <a:extLst>
              <a:ext uri="{FF2B5EF4-FFF2-40B4-BE49-F238E27FC236}">
                <a16:creationId xmlns:a16="http://schemas.microsoft.com/office/drawing/2014/main" xmlns="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694262"/>
            <a:ext cx="2001317" cy="72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 dirty="0">
                <a:ea typeface="+mn-lt"/>
                <a:cs typeface="+mn-lt"/>
              </a:rPr>
              <a:t>Powtarzające się zastosowanie materiału lub produktu w tym </a:t>
            </a:r>
            <a:r>
              <a:rPr lang="pl-PL">
                <a:ea typeface="+mn-lt"/>
                <a:cs typeface="+mn-lt"/>
              </a:rPr>
              <a:t>samym celu</a:t>
            </a:r>
            <a:endParaRPr lang="pl-PL"/>
          </a:p>
        </p:txBody>
      </p:sp>
      <p:pic>
        <p:nvPicPr>
          <p:cNvPr id="73" name="Obraz — symbol zastępczy 72" descr="Wstecz z wypełnieniem pełnym">
            <a:extLst>
              <a:ext uri="{FF2B5EF4-FFF2-40B4-BE49-F238E27FC236}">
                <a16:creationId xmlns:a16="http://schemas.microsoft.com/office/drawing/2014/main" xmlns="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05874" y="3271181"/>
            <a:ext cx="691688" cy="691688"/>
          </a:xfrm>
        </p:spPr>
      </p:pic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xmlns="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pl-PL">
                <a:latin typeface="Times New Roman"/>
                <a:cs typeface="Times New Roman"/>
              </a:rPr>
              <a:t>Dalsze zastosowanie</a:t>
            </a:r>
            <a:endParaRPr lang="pl-PL" dirty="0">
              <a:cs typeface="Times New Roman"/>
            </a:endParaRPr>
          </a:p>
        </p:txBody>
      </p:sp>
      <p:sp>
        <p:nvSpPr>
          <p:cNvPr id="76" name="Tekst — symbol zastępczy 3">
            <a:extLst>
              <a:ext uri="{FF2B5EF4-FFF2-40B4-BE49-F238E27FC236}">
                <a16:creationId xmlns:a16="http://schemas.microsoft.com/office/drawing/2014/main" xmlns="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3201140"/>
            <a:ext cx="2001317" cy="72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/>
              <a:t>Użycie odpadów do nowych zastosowań po odpowiedniej przeróbce fizycznej, chemicznej lub biologicznej</a:t>
            </a:r>
            <a:endParaRPr lang="pl-PL" dirty="0">
              <a:cs typeface="Calibri Light"/>
            </a:endParaRPr>
          </a:p>
        </p:txBody>
      </p:sp>
      <p:pic>
        <p:nvPicPr>
          <p:cNvPr id="75" name="Obraz — symbol zastępczy 74" descr="Strzałka ciągła: obrót w lewo z wypełnieniem pełnym">
            <a:extLst>
              <a:ext uri="{FF2B5EF4-FFF2-40B4-BE49-F238E27FC236}">
                <a16:creationId xmlns:a16="http://schemas.microsoft.com/office/drawing/2014/main" xmlns="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405874" y="4835817"/>
            <a:ext cx="691688" cy="691688"/>
          </a:xfrm>
        </p:spPr>
      </p:pic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pl-PL">
                <a:latin typeface="Times New Roman"/>
                <a:cs typeface="Times New Roman"/>
              </a:rPr>
              <a:t>Ponowne zużytkowanie</a:t>
            </a:r>
            <a:endParaRPr lang="pl-PL" dirty="0">
              <a:cs typeface="Times New Roman"/>
            </a:endParaRPr>
          </a:p>
        </p:txBody>
      </p:sp>
      <p:sp>
        <p:nvSpPr>
          <p:cNvPr id="77" name="Tekst — symbol zastępczy 4">
            <a:extLst>
              <a:ext uri="{FF2B5EF4-FFF2-40B4-BE49-F238E27FC236}">
                <a16:creationId xmlns:a16="http://schemas.microsoft.com/office/drawing/2014/main" xmlns="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866629"/>
            <a:ext cx="2001317" cy="72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>
                <a:ea typeface="+mn-lt"/>
                <a:cs typeface="+mn-lt"/>
              </a:rPr>
              <a:t>Odzyskiwanie odpadów chemicznych ze śmieci i ponowne wprowadzenie ich do produkcji </a:t>
            </a:r>
            <a:endParaRPr lang="pl-PL"/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09591EA9-0107-4FA7-9D0E-EF1A35F4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94" y="1443353"/>
            <a:ext cx="11340000" cy="468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 u="sng">
                <a:ea typeface="+mn-lt"/>
                <a:cs typeface="+mn-lt"/>
              </a:rPr>
              <a:t>termiczny</a:t>
            </a:r>
            <a:r>
              <a:rPr lang="pl-PL">
                <a:ea typeface="+mn-lt"/>
                <a:cs typeface="+mn-lt"/>
              </a:rPr>
              <a:t> - polega on na pozyskiwaniu energii w procesie spalania odpadów,</a:t>
            </a:r>
            <a:endParaRPr lang="pl-PL">
              <a:cs typeface="Calibri Light"/>
            </a:endParaRPr>
          </a:p>
          <a:p>
            <a:endParaRPr lang="pl-PL">
              <a:cs typeface="Calibri Light"/>
            </a:endParaRPr>
          </a:p>
          <a:p>
            <a:r>
              <a:rPr lang="pl-PL" u="sng">
                <a:ea typeface="+mn-lt"/>
                <a:cs typeface="+mn-lt"/>
              </a:rPr>
              <a:t>materiałowy</a:t>
            </a:r>
            <a:r>
              <a:rPr lang="pl-PL">
                <a:ea typeface="+mn-lt"/>
                <a:cs typeface="+mn-lt"/>
              </a:rPr>
              <a:t> - odzyskiwanie tworzyw z odpadów oraz ich powtórne przetwarzanie</a:t>
            </a:r>
          </a:p>
          <a:p>
            <a:endParaRPr lang="pl-PL" dirty="0">
              <a:cs typeface="Calibri Light"/>
            </a:endParaRPr>
          </a:p>
          <a:p>
            <a:r>
              <a:rPr lang="pl-PL" u="sng" dirty="0">
                <a:ea typeface="+mn-lt"/>
                <a:cs typeface="+mn-lt"/>
              </a:rPr>
              <a:t>organiczny</a:t>
            </a:r>
            <a:r>
              <a:rPr lang="pl-PL" dirty="0">
                <a:ea typeface="+mn-lt"/>
                <a:cs typeface="+mn-lt"/>
              </a:rPr>
              <a:t> - odpady podlegają obróbce tlenowej lub beztlenowej w warunkach kontrolowanych przy użyciu </a:t>
            </a:r>
            <a:r>
              <a:rPr lang="pl-PL">
                <a:ea typeface="+mn-lt"/>
                <a:cs typeface="+mn-lt"/>
              </a:rPr>
              <a:t>mikroorganizmów. Produktem końcowym tych działań może być materia organiczna lub metan</a:t>
            </a:r>
            <a:endParaRPr lang="pl-PL">
              <a:cs typeface="Calibri Light"/>
            </a:endParaRPr>
          </a:p>
          <a:p>
            <a:endParaRPr lang="pl-PL" dirty="0">
              <a:ea typeface="+mn-lt"/>
              <a:cs typeface="+mn-lt"/>
            </a:endParaRPr>
          </a:p>
          <a:p>
            <a:r>
              <a:rPr lang="pl-PL" u="sng">
                <a:ea typeface="+mn-lt"/>
                <a:cs typeface="+mn-lt"/>
              </a:rPr>
              <a:t>chemiczny</a:t>
            </a:r>
            <a:r>
              <a:rPr lang="pl-PL">
                <a:ea typeface="+mn-lt"/>
                <a:cs typeface="+mn-lt"/>
              </a:rPr>
              <a:t> - pozyskane odpady przetwarzane są na produkty o innych właściwościach fizyczno-chemicznych,</a:t>
            </a:r>
            <a:endParaRPr lang="pl-PL">
              <a:cs typeface="Calibri Light"/>
            </a:endParaRPr>
          </a:p>
          <a:p>
            <a:endParaRPr lang="pl-PL" dirty="0">
              <a:ea typeface="+mn-lt"/>
              <a:cs typeface="+mn-lt"/>
            </a:endParaRPr>
          </a:p>
          <a:p>
            <a:r>
              <a:rPr lang="pl-PL" u="sng">
                <a:ea typeface="+mn-lt"/>
                <a:cs typeface="+mn-lt"/>
              </a:rPr>
              <a:t>surowcowy</a:t>
            </a:r>
            <a:r>
              <a:rPr lang="pl-PL">
                <a:ea typeface="+mn-lt"/>
                <a:cs typeface="+mn-lt"/>
              </a:rPr>
              <a:t> - polega na przetworzeniu odpadów do postaci pierwotnej - tej, z której zostały wytworzone.</a:t>
            </a:r>
            <a:endParaRPr lang="pl-PL">
              <a:cs typeface="Calibri Light"/>
            </a:endParaRPr>
          </a:p>
          <a:p>
            <a:endParaRPr lang="pl-PL">
              <a:cs typeface="Calibri Light"/>
            </a:endParaRPr>
          </a:p>
          <a:p>
            <a:pPr>
              <a:buNone/>
            </a:pPr>
            <a:endParaRPr lang="pl-PL"/>
          </a:p>
          <a:p>
            <a:pPr>
              <a:buNone/>
            </a:pPr>
            <a:endParaRPr lang="pl-PL" dirty="0">
              <a:cs typeface="Calibri Light"/>
            </a:endParaRPr>
          </a:p>
          <a:p>
            <a:pPr marL="0" indent="0">
              <a:buNone/>
            </a:pPr>
            <a:endParaRPr lang="pl-PL" dirty="0">
              <a:cs typeface="Calibri Light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FDF380B6-7153-4650-A2A3-7AAC5FF5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Etapy recyklingu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6C1515B-915E-478B-B0E2-6CF54825E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0" smtClean="0"/>
              <a:pPr rtl="0"/>
              <a:t>6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1527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xmlns="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7</a:t>
            </a:fld>
            <a:endParaRPr lang="pl-PL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xmlns="" id="{0EC021BB-1188-4A14-84B1-AC0AB515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883059"/>
            <a:ext cx="11340000" cy="494894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 b="1">
                <a:solidFill>
                  <a:schemeClr val="tx2"/>
                </a:solidFill>
                <a:ea typeface="+mn-lt"/>
                <a:cs typeface="+mn-lt"/>
              </a:rPr>
              <a:t>Rodzaje, na jakie dzielimy recykling, zależą w głównej mierze od wcześniej przyjętego kryterium. W przypadku specyfiki obróbki wyróżniamy recykling:</a:t>
            </a:r>
            <a:endParaRPr lang="pl-PL" sz="2400" b="1">
              <a:solidFill>
                <a:schemeClr val="tx2"/>
              </a:solidFill>
              <a:cs typeface="Calibri Light"/>
            </a:endParaRPr>
          </a:p>
          <a:p>
            <a:r>
              <a:rPr lang="pl-PL">
                <a:ea typeface="+mn-lt"/>
                <a:cs typeface="+mn-lt"/>
              </a:rPr>
              <a:t>termiczny (pozyskiwanie energii z odpadów i ich powtórne przetworzenie)</a:t>
            </a:r>
            <a:endParaRPr lang="pl-PL"/>
          </a:p>
          <a:p>
            <a:r>
              <a:rPr lang="pl-PL">
                <a:ea typeface="+mn-lt"/>
                <a:cs typeface="+mn-lt"/>
              </a:rPr>
              <a:t>materiałowy (odzyskiwanie tworzyw z odpadów i ich powtórne przetwarzanie)</a:t>
            </a:r>
            <a:endParaRPr lang="pl-PL"/>
          </a:p>
          <a:p>
            <a:r>
              <a:rPr lang="pl-PL">
                <a:ea typeface="+mn-lt"/>
                <a:cs typeface="+mn-lt"/>
              </a:rPr>
              <a:t>organiczny (odpady podlegają obróbce tlenowej lub beztlenowej w warunkach kontrolowanych przy użyciu mikroorganizmów. Produktem końcowym jest materia organiczna lub metan)</a:t>
            </a:r>
            <a:endParaRPr lang="pl-PL"/>
          </a:p>
          <a:p>
            <a:r>
              <a:rPr lang="pl-PL">
                <a:ea typeface="+mn-lt"/>
                <a:cs typeface="+mn-lt"/>
              </a:rPr>
              <a:t>chemiczny (odpady przetwarzane są na produkty o innych właściwościach fizyczno-chemicznych)</a:t>
            </a:r>
            <a:endParaRPr lang="pl-PL"/>
          </a:p>
          <a:p>
            <a:r>
              <a:rPr lang="pl-PL">
                <a:ea typeface="+mn-lt"/>
                <a:cs typeface="+mn-lt"/>
              </a:rPr>
              <a:t>surowcowy (przetwarzanie odpadów do postaci pierwotnej)</a:t>
            </a:r>
            <a:endParaRPr lang="pl-PL"/>
          </a:p>
          <a:p>
            <a:r>
              <a:rPr lang="pl-PL">
                <a:ea typeface="+mn-lt"/>
                <a:cs typeface="+mn-lt"/>
              </a:rPr>
              <a:t>Recykling można podzielić również ze względu na jego zastosowanie:</a:t>
            </a:r>
            <a:endParaRPr lang="pl-PL"/>
          </a:p>
          <a:p>
            <a:r>
              <a:rPr lang="pl-PL">
                <a:ea typeface="+mn-lt"/>
                <a:cs typeface="+mn-lt"/>
              </a:rPr>
              <a:t>odpady do ponownego użytkowania, które można ponownie wprowadzić do produkcji</a:t>
            </a:r>
            <a:endParaRPr lang="pl-PL"/>
          </a:p>
          <a:p>
            <a:r>
              <a:rPr lang="pl-PL">
                <a:ea typeface="+mn-lt"/>
                <a:cs typeface="+mn-lt"/>
              </a:rPr>
              <a:t>odpady do dalszego zastosowania, które po obróbce mogą znaleźć nowe zastosowanie</a:t>
            </a:r>
            <a:endParaRPr lang="pl-PL"/>
          </a:p>
          <a:p>
            <a:r>
              <a:rPr lang="pl-PL">
                <a:ea typeface="+mn-lt"/>
                <a:cs typeface="+mn-lt"/>
              </a:rPr>
              <a:t>odpady do ponownego zastosowania, które po niewielkiej obróbce mogą zostać wykorzystane w tym samym celu</a:t>
            </a:r>
            <a:endParaRPr lang="pl-PL"/>
          </a:p>
          <a:p>
            <a:endParaRPr lang="pl-PL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94" y="1476971"/>
            <a:ext cx="11340000" cy="46800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Wśród odpadów z gospodarstw domowych do recyklingu szczególnie nadają się:</a:t>
            </a:r>
            <a:endParaRPr lang="pl-PL" sz="2400">
              <a:cs typeface="Calibri Light"/>
            </a:endParaRPr>
          </a:p>
          <a:p>
            <a:r>
              <a:rPr lang="pl-PL">
                <a:ea typeface="+mn-lt"/>
                <a:cs typeface="+mn-lt"/>
              </a:rPr>
              <a:t>butelki plastikowe po napojach typu PET,</a:t>
            </a:r>
            <a:endParaRPr lang="pl-PL"/>
          </a:p>
          <a:p>
            <a:r>
              <a:rPr lang="pl-PL">
                <a:ea typeface="+mn-lt"/>
                <a:cs typeface="+mn-lt"/>
              </a:rPr>
              <a:t>butelki plastikowe po kosmetykach i środkach czystości,</a:t>
            </a:r>
            <a:endParaRPr lang="pl-PL"/>
          </a:p>
          <a:p>
            <a:r>
              <a:rPr lang="pl-PL">
                <a:ea typeface="+mn-lt"/>
                <a:cs typeface="+mn-lt"/>
              </a:rPr>
              <a:t>duże folie opakowaniowe,</a:t>
            </a:r>
            <a:endParaRPr lang="pl-PL"/>
          </a:p>
          <a:p>
            <a:r>
              <a:rPr lang="pl-PL">
                <a:ea typeface="+mn-lt"/>
                <a:cs typeface="+mn-lt"/>
              </a:rPr>
              <a:t>torebki foliowe,</a:t>
            </a:r>
            <a:endParaRPr lang="pl-PL"/>
          </a:p>
          <a:p>
            <a:r>
              <a:rPr lang="pl-PL">
                <a:ea typeface="+mn-lt"/>
                <a:cs typeface="+mn-lt"/>
              </a:rPr>
              <a:t>puszki aluminiowe po napojach,</a:t>
            </a:r>
            <a:endParaRPr lang="pl-PL"/>
          </a:p>
          <a:p>
            <a:r>
              <a:rPr lang="pl-PL">
                <a:ea typeface="+mn-lt"/>
                <a:cs typeface="+mn-lt"/>
              </a:rPr>
              <a:t>butelki szklane po napojach,</a:t>
            </a:r>
            <a:endParaRPr lang="pl-PL"/>
          </a:p>
          <a:p>
            <a:r>
              <a:rPr lang="pl-PL">
                <a:ea typeface="+mn-lt"/>
                <a:cs typeface="+mn-lt"/>
              </a:rPr>
              <a:t>opakowania z kartonu,</a:t>
            </a:r>
            <a:endParaRPr lang="pl-PL"/>
          </a:p>
          <a:p>
            <a:r>
              <a:rPr lang="pl-PL">
                <a:ea typeface="+mn-lt"/>
                <a:cs typeface="+mn-lt"/>
              </a:rPr>
              <a:t>biomasa roślinna.</a:t>
            </a:r>
            <a:endParaRPr lang="pl-PL"/>
          </a:p>
          <a:p>
            <a:endParaRPr lang="pl-PL" dirty="0">
              <a:cs typeface="Calibri Light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Jakie materiały nadają się do recyklingu?</a:t>
            </a:r>
            <a:endParaRPr lang="pl-PL" b="1" dirty="0">
              <a:solidFill>
                <a:schemeClr val="tx2"/>
              </a:solidFill>
              <a:cs typeface="Times New Roman"/>
            </a:endParaRP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3DFB2076-ED27-384F-AA60-C162A455D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8</a:t>
            </a:fld>
            <a:endParaRPr lang="pl-PL" dirty="0"/>
          </a:p>
        </p:txBody>
      </p:sp>
      <p:grpSp>
        <p:nvGrpSpPr>
          <p:cNvPr id="60" name="Grupa 59" descr="Kształt" title="Kształt">
            <a:extLst>
              <a:ext uri="{FF2B5EF4-FFF2-40B4-BE49-F238E27FC236}">
                <a16:creationId xmlns:a16="http://schemas.microsoft.com/office/drawing/2014/main" xmlns="" id="{502D7333-D43E-4F9D-B14F-59FA693F7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Dowolny kształt: Kształt 13">
              <a:extLst>
                <a:ext uri="{FF2B5EF4-FFF2-40B4-BE49-F238E27FC236}">
                  <a16:creationId xmlns:a16="http://schemas.microsoft.com/office/drawing/2014/main" xmlns="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xmlns="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2" name="Dowolny kształt: Kształt 17">
              <a:extLst>
                <a:ext uri="{FF2B5EF4-FFF2-40B4-BE49-F238E27FC236}">
                  <a16:creationId xmlns:a16="http://schemas.microsoft.com/office/drawing/2014/main" xmlns="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3" name="Dowolny kształt: Kształt 19">
              <a:extLst>
                <a:ext uri="{FF2B5EF4-FFF2-40B4-BE49-F238E27FC236}">
                  <a16:creationId xmlns:a16="http://schemas.microsoft.com/office/drawing/2014/main" xmlns="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4" name="Dowolny kształt: Kształt 23">
              <a:extLst>
                <a:ext uri="{FF2B5EF4-FFF2-40B4-BE49-F238E27FC236}">
                  <a16:creationId xmlns:a16="http://schemas.microsoft.com/office/drawing/2014/main" xmlns="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xmlns="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xmlns="" id="{BF40752B-B871-4B72-8FE1-D34B8BB36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pl-PL">
                <a:ea typeface="+mn-lt"/>
                <a:cs typeface="+mn-lt"/>
              </a:rPr>
              <a:t>Od 1 lipca 2017 roku w Polsce działa Jednolity System Segregowania Odpadów (JSSO). Dzięki niemu odpady komunalne dzielone są na 5 frakcji (ewentualnie 6, jeśli w gminie występuje podział na szkło bezbarwne i kolorowe):</a:t>
            </a:r>
            <a:endParaRPr lang="pl-PL"/>
          </a:p>
          <a:p>
            <a:pPr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papier – pojemnik/worek w kolorze NIEBIESKIM,</a:t>
            </a:r>
            <a:endParaRPr lang="pl-PL"/>
          </a:p>
          <a:p>
            <a:pPr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metale i tworzywa sztuczne – pojemnik/worek w kolorze ŻÓŁTYM,</a:t>
            </a:r>
            <a:endParaRPr lang="pl-PL"/>
          </a:p>
          <a:p>
            <a:pPr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szkło – pojemnik/worek w kolorze ZIELONYM – w przypadku podziału na szkło bezbarwne i kolorowe:</a:t>
            </a:r>
            <a:endParaRPr lang="pl-PL"/>
          </a:p>
          <a:p>
            <a:pPr marL="828675" lvl="1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szkło bezbarwne (pojemnik/worek w kolorze BIAŁYM),</a:t>
            </a:r>
            <a:endParaRPr lang="pl-PL"/>
          </a:p>
          <a:p>
            <a:pPr marL="828675" lvl="1" indent="-285750"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szkło kolorowe (pojemnik/worek w kolorze ZIELONYM),</a:t>
            </a:r>
            <a:endParaRPr lang="pl-PL"/>
          </a:p>
          <a:p>
            <a:pPr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odpady BIO = biodegradowalne – pojemnik w kolorze BRĄZOWYM,</a:t>
            </a:r>
            <a:endParaRPr lang="pl-PL"/>
          </a:p>
          <a:p>
            <a:pPr>
              <a:buFont typeface="Arial"/>
              <a:buChar char="•"/>
            </a:pPr>
            <a:r>
              <a:rPr lang="pl-PL">
                <a:ea typeface="+mn-lt"/>
                <a:cs typeface="+mn-lt"/>
              </a:rPr>
              <a:t>odpady zmieszane – pojemnik w kolorze CZARNYM.</a:t>
            </a:r>
            <a:endParaRPr lang="pl-PL"/>
          </a:p>
          <a:p>
            <a:pPr indent="0">
              <a:buNone/>
            </a:pPr>
            <a:r>
              <a:rPr lang="pl-PL">
                <a:ea typeface="+mn-lt"/>
                <a:cs typeface="+mn-lt"/>
              </a:rPr>
              <a:t>Dla ułatwienia, każdy pojemnik lub worek – poza kolorystycznym dostosowaniem do odpowiedniej frakcji odpadu – powinien być również odpowiednio opisany słowami: „papier”, „metale i tworzywa”, „szkło”, „bio” i „odpady zmieszane”. Dodatkowo może posiadać naklejkę z informacją, jakie odpady w ramach danej frakcji mogą być w nim deponowane.</a:t>
            </a:r>
            <a:endParaRPr lang="pl-PL"/>
          </a:p>
          <a:p>
            <a:pPr marL="0" indent="0">
              <a:buNone/>
            </a:pPr>
            <a:endParaRPr lang="pl-PL" dirty="0">
              <a:cs typeface="Calibri Ligh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B6816F-B457-4100-9975-0F3BAA3F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b="1">
                <a:solidFill>
                  <a:schemeClr val="tx2"/>
                </a:solidFill>
                <a:latin typeface="Times New Roman"/>
                <a:cs typeface="Times New Roman"/>
              </a:rPr>
              <a:t>Jak segregować śmieci?</a:t>
            </a:r>
            <a:endParaRPr lang="pl-PL" dirty="0">
              <a:solidFill>
                <a:schemeClr val="tx2"/>
              </a:solidFill>
              <a:cs typeface="Times New Roman"/>
            </a:endParaRP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8C59AED6-5408-4E4A-93B2-3909F2C87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8643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_Green pitch deck_AAS_v4" id="{7774237F-020F-43A5-B912-064E6C199417}" vid="{D87B7C14-9379-4774-A3D4-9FA5066AD9E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A79D4DA-61B4-485F-AD37-06DBE2201D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BC1750-AA7D-4D80-97B8-6EF02447D2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D7D0D4-E9B2-42EE-A8D4-EDC8E80230A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TF16411175</Template>
  <TotalTime>0</TotalTime>
  <Words>953</Words>
  <Application>Microsoft Office PowerPoint</Application>
  <PresentationFormat>Panoramiczny</PresentationFormat>
  <Paragraphs>131</Paragraphs>
  <Slides>17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Times New Roman</vt:lpstr>
      <vt:lpstr>Motyw pakietu Office</vt:lpstr>
      <vt:lpstr>RECYKLING</vt:lpstr>
      <vt:lpstr>Prezentacja programu PowerPoint</vt:lpstr>
      <vt:lpstr>Najważniejsze zalety recyklingu</vt:lpstr>
      <vt:lpstr>Recykling a rozkładanie się rozpadów</vt:lpstr>
      <vt:lpstr>Rodzaje recyklingu</vt:lpstr>
      <vt:lpstr>Etapy recyklingu</vt:lpstr>
      <vt:lpstr>Prezentacja programu PowerPoint</vt:lpstr>
      <vt:lpstr>Jakie materiały nadają się do recyklingu?</vt:lpstr>
      <vt:lpstr>Jak segregować śmieci?</vt:lpstr>
      <vt:lpstr>Papier</vt:lpstr>
      <vt:lpstr>Plastik</vt:lpstr>
      <vt:lpstr>Szkło</vt:lpstr>
      <vt:lpstr>Metal i bioodpady</vt:lpstr>
      <vt:lpstr>Odpady szklane</vt:lpstr>
      <vt:lpstr>Skutki braku recyklingu</vt:lpstr>
      <vt:lpstr>Bibliografia</vt:lpstr>
      <vt:lpstr>Dziękuje za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  Tytuł</dc:title>
  <dc:creator/>
  <cp:lastModifiedBy>biblioteka</cp:lastModifiedBy>
  <cp:revision>350</cp:revision>
  <dcterms:created xsi:type="dcterms:W3CDTF">2021-04-24T11:08:05Z</dcterms:created>
  <dcterms:modified xsi:type="dcterms:W3CDTF">2021-05-04T08:33:10Z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