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8" r:id="rId3"/>
    <p:sldId id="259" r:id="rId4"/>
    <p:sldId id="261" r:id="rId5"/>
    <p:sldId id="262" r:id="rId6"/>
    <p:sldId id="263" r:id="rId7"/>
    <p:sldId id="264" r:id="rId8"/>
    <p:sldId id="265" r:id="rId9"/>
    <p:sldId id="267" r:id="rId10"/>
    <p:sldId id="268" r:id="rId11"/>
    <p:sldId id="269" r:id="rId12"/>
    <p:sldId id="270" r:id="rId13"/>
    <p:sldId id="271" r:id="rId14"/>
    <p:sldId id="272" r:id="rId15"/>
    <p:sldId id="273" r:id="rId16"/>
    <p:sldId id="274" r:id="rId1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937AFF-3DDD-3517-81F0-B27C8C705E64}" v="439" dt="2021-04-24T10:49:40.327"/>
    <p1510:client id="{3E8A233B-5859-E399-63C1-29C001DAFD0A}" v="6" dt="2021-04-25T12:00:05.845"/>
    <p1510:client id="{5C4C448E-B3D2-93B1-F4D0-08E99CE0EC9B}" v="136" dt="2021-04-24T11:14:53.507"/>
    <p1510:client id="{ADC8C19F-4056-2000-CBB5-19A2588CEA17}" v="288" dt="2021-04-25T19:41:04.704"/>
    <p1510:client id="{BA0CE8E3-88D4-9091-A8A6-34FB746B4150}" v="420" dt="2021-04-24T14:18:49.693"/>
    <p1510:client id="{CA4377CB-BBC4-9FCA-56B8-150E054C1F54}" v="3" dt="2021-04-24T10:54:13.107"/>
    <p1510:client id="{E35AC19F-7030-2000-AE14-DF4617D7681A}" v="14" dt="2021-04-24T10:52:15.592"/>
    <p1510:client id="{F26DCED6-C06A-467A-9E51-D7FBF04CA8DF}" v="44" dt="2021-04-24T10:02:29.2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4/25/2021</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26798154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4/25/2021</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953208480"/>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fundacjatribus.pl/sposoby-zapobiegania-zanieczyszczeniom/" TargetMode="External"/><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hyperlink" Target="https://www.google.com/search?q=zrodla+zanieczyszczen+wod&amp;client=opera&amp;hs=oOT&amp;sxsrf=ALeKk01hI02T2ff3DgOSOCBTxx3jgKFhKA:1619378903274&amp;source=lnms&amp;tbm=isch&amp;sa=X&amp;ved=2ahUKEwj66qTCkJrwAhXxk4sKHRG6DmMQ_AUoAXoECAIQAw&amp;biw=1400&amp;bih=759#imgrc=Dk7uJVyIdkvLqM&amp;imgdii=SNx1F4-mqa8awM" TargetMode="External"/><Relationship Id="rId4" Type="http://schemas.openxmlformats.org/officeDocument/2006/relationships/hyperlink" Target="https://pl.wikipedia.org/wiki/Zanieczyszczenia_wody"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pływanie, kilka&#10;&#10;Opis wygenerowany automatycznie">
            <a:extLst>
              <a:ext uri="{FF2B5EF4-FFF2-40B4-BE49-F238E27FC236}">
                <a16:creationId xmlns:a16="http://schemas.microsoft.com/office/drawing/2014/main" id="{4AFD6BCA-8438-4A85-BEBF-95BBC7CBE94F}"/>
              </a:ext>
            </a:extLst>
          </p:cNvPr>
          <p:cNvPicPr>
            <a:picLocks noChangeAspect="1"/>
          </p:cNvPicPr>
          <p:nvPr/>
        </p:nvPicPr>
        <p:blipFill rotWithShape="1">
          <a:blip r:embed="rId2">
            <a:alphaModFix amt="60000"/>
          </a:blip>
          <a:srcRect t="10271" b="5142"/>
          <a:stretch/>
        </p:blipFill>
        <p:spPr>
          <a:xfrm>
            <a:off x="20" y="10"/>
            <a:ext cx="12191980" cy="6857990"/>
          </a:xfrm>
          <a:prstGeom prst="rect">
            <a:avLst/>
          </a:prstGeom>
        </p:spPr>
      </p:pic>
      <p:sp>
        <p:nvSpPr>
          <p:cNvPr id="2" name="Tytuł 1"/>
          <p:cNvSpPr>
            <a:spLocks noGrp="1"/>
          </p:cNvSpPr>
          <p:nvPr>
            <p:ph type="ctrTitle"/>
          </p:nvPr>
        </p:nvSpPr>
        <p:spPr>
          <a:xfrm>
            <a:off x="960120" y="467552"/>
            <a:ext cx="10268712" cy="3227832"/>
          </a:xfrm>
        </p:spPr>
        <p:txBody>
          <a:bodyPr anchor="b">
            <a:normAutofit/>
          </a:bodyPr>
          <a:lstStyle/>
          <a:p>
            <a:r>
              <a:rPr lang="pl-PL" sz="6600" b="1">
                <a:latin typeface="Franklin Gothic Book"/>
                <a:cs typeface="Aldhabi"/>
              </a:rPr>
              <a:t>Zanieczyszczenia wód</a:t>
            </a:r>
          </a:p>
        </p:txBody>
      </p:sp>
      <p:sp>
        <p:nvSpPr>
          <p:cNvPr id="3" name="pole tekstowe 2">
            <a:extLst>
              <a:ext uri="{FF2B5EF4-FFF2-40B4-BE49-F238E27FC236}">
                <a16:creationId xmlns:a16="http://schemas.microsoft.com/office/drawing/2014/main" id="{4C3D88FC-70FF-4F59-9748-3DCFBE317CE4}"/>
              </a:ext>
            </a:extLst>
          </p:cNvPr>
          <p:cNvSpPr txBox="1"/>
          <p:nvPr/>
        </p:nvSpPr>
        <p:spPr>
          <a:xfrm>
            <a:off x="9598324" y="613338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dirty="0"/>
              <a:t>Amelia Walas kl.2a</a:t>
            </a:r>
          </a:p>
        </p:txBody>
      </p:sp>
    </p:spTree>
    <p:extLst>
      <p:ext uri="{BB962C8B-B14F-4D97-AF65-F5344CB8AC3E}">
        <p14:creationId xmlns:p14="http://schemas.microsoft.com/office/powerpoint/2010/main" val="6503171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a:extLst>
              <a:ext uri="{FF2B5EF4-FFF2-40B4-BE49-F238E27FC236}">
                <a16:creationId xmlns:a16="http://schemas.microsoft.com/office/drawing/2014/main" id="{958D3114-083D-4676-B34D-7AD8472A613F}"/>
              </a:ext>
            </a:extLst>
          </p:cNvPr>
          <p:cNvPicPr>
            <a:picLocks noChangeAspect="1"/>
          </p:cNvPicPr>
          <p:nvPr/>
        </p:nvPicPr>
        <p:blipFill rotWithShape="1">
          <a:blip r:embed="rId2"/>
          <a:srcRect r="-1" b="3408"/>
          <a:stretch/>
        </p:blipFill>
        <p:spPr>
          <a:xfrm>
            <a:off x="1524" y="10"/>
            <a:ext cx="12188952" cy="6857990"/>
          </a:xfrm>
          <a:prstGeom prst="rect">
            <a:avLst/>
          </a:prstGeom>
        </p:spPr>
      </p:pic>
      <p:sp>
        <p:nvSpPr>
          <p:cNvPr id="19" name="Rectangle 16">
            <a:extLst>
              <a:ext uri="{FF2B5EF4-FFF2-40B4-BE49-F238E27FC236}">
                <a16:creationId xmlns:a16="http://schemas.microsoft.com/office/drawing/2014/main" id="{365A786E-9028-443F-8713-B9552D9A2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CE5C02A1-69F3-44F6-BC10-977C62D6F479}"/>
              </a:ext>
            </a:extLst>
          </p:cNvPr>
          <p:cNvSpPr>
            <a:spLocks noGrp="1"/>
          </p:cNvSpPr>
          <p:nvPr>
            <p:ph type="ctrTitle"/>
          </p:nvPr>
        </p:nvSpPr>
        <p:spPr>
          <a:xfrm>
            <a:off x="960119" y="954156"/>
            <a:ext cx="6858000" cy="3657600"/>
          </a:xfrm>
        </p:spPr>
        <p:txBody>
          <a:bodyPr anchor="ctr">
            <a:normAutofit/>
          </a:bodyPr>
          <a:lstStyle/>
          <a:p>
            <a:pPr algn="l"/>
            <a:r>
              <a:rPr lang="pl-PL" sz="6200" b="1">
                <a:solidFill>
                  <a:schemeClr val="bg1"/>
                </a:solidFill>
              </a:rPr>
              <a:t>Zanieczyszczenia wody można zmniejszyć dzięki:</a:t>
            </a:r>
            <a:endParaRPr lang="pl-PL" sz="6200">
              <a:solidFill>
                <a:schemeClr val="bg1"/>
              </a:solidFill>
            </a:endParaRPr>
          </a:p>
          <a:p>
            <a:pPr algn="l"/>
            <a:endParaRPr lang="pl-PL" sz="6200">
              <a:solidFill>
                <a:schemeClr val="bg1"/>
              </a:solidFill>
            </a:endParaRPr>
          </a:p>
        </p:txBody>
      </p:sp>
    </p:spTree>
    <p:extLst>
      <p:ext uri="{BB962C8B-B14F-4D97-AF65-F5344CB8AC3E}">
        <p14:creationId xmlns:p14="http://schemas.microsoft.com/office/powerpoint/2010/main" val="478032237"/>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rawa, zewnętrzne&#10;&#10;Opis wygenerowany automatycznie">
            <a:extLst>
              <a:ext uri="{FF2B5EF4-FFF2-40B4-BE49-F238E27FC236}">
                <a16:creationId xmlns:a16="http://schemas.microsoft.com/office/drawing/2014/main" id="{2D36776D-E1D9-4E03-B0BE-4DA56DE7A665}"/>
              </a:ext>
            </a:extLst>
          </p:cNvPr>
          <p:cNvPicPr>
            <a:picLocks noChangeAspect="1"/>
          </p:cNvPicPr>
          <p:nvPr/>
        </p:nvPicPr>
        <p:blipFill rotWithShape="1">
          <a:blip r:embed="rId2"/>
          <a:srcRect l="25"/>
          <a:stretch/>
        </p:blipFill>
        <p:spPr>
          <a:xfrm>
            <a:off x="1524" y="10"/>
            <a:ext cx="12188952" cy="6857990"/>
          </a:xfrm>
          <a:prstGeom prst="rect">
            <a:avLst/>
          </a:prstGeom>
        </p:spPr>
      </p:pic>
      <p:sp>
        <p:nvSpPr>
          <p:cNvPr id="14" name="Rectangle 17">
            <a:extLst>
              <a:ext uri="{FF2B5EF4-FFF2-40B4-BE49-F238E27FC236}">
                <a16:creationId xmlns:a16="http://schemas.microsoft.com/office/drawing/2014/main" id="{365A786E-9028-443F-8713-B9552D9A2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D14C7512-0744-4694-8010-BCFE70DD5B11}"/>
              </a:ext>
            </a:extLst>
          </p:cNvPr>
          <p:cNvSpPr>
            <a:spLocks noGrp="1"/>
          </p:cNvSpPr>
          <p:nvPr>
            <p:ph type="ctrTitle"/>
          </p:nvPr>
        </p:nvSpPr>
        <p:spPr>
          <a:xfrm>
            <a:off x="960119" y="954156"/>
            <a:ext cx="6858000" cy="3657600"/>
          </a:xfrm>
        </p:spPr>
        <p:txBody>
          <a:bodyPr anchor="ctr">
            <a:normAutofit/>
          </a:bodyPr>
          <a:lstStyle/>
          <a:p>
            <a:pPr algn="l"/>
            <a:r>
              <a:rPr lang="pl-PL" sz="4800">
                <a:solidFill>
                  <a:schemeClr val="bg1"/>
                </a:solidFill>
                <a:ea typeface="+mj-lt"/>
                <a:cs typeface="+mj-lt"/>
              </a:rPr>
              <a:t>budowaniu nowych oczyszczalni ścieków oraz modernizacji starych</a:t>
            </a:r>
            <a:endParaRPr lang="pl-PL" sz="4800">
              <a:solidFill>
                <a:schemeClr val="bg1"/>
              </a:solidFill>
            </a:endParaRPr>
          </a:p>
        </p:txBody>
      </p:sp>
    </p:spTree>
    <p:extLst>
      <p:ext uri="{BB962C8B-B14F-4D97-AF65-F5344CB8AC3E}">
        <p14:creationId xmlns:p14="http://schemas.microsoft.com/office/powerpoint/2010/main" val="13750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 niebo, budynek, zewnętrzne&#10;&#10;Opis wygenerowany automatycznie">
            <a:extLst>
              <a:ext uri="{FF2B5EF4-FFF2-40B4-BE49-F238E27FC236}">
                <a16:creationId xmlns:a16="http://schemas.microsoft.com/office/drawing/2014/main" id="{7B696063-BE26-4742-B65B-37C25154AE58}"/>
              </a:ext>
            </a:extLst>
          </p:cNvPr>
          <p:cNvPicPr>
            <a:picLocks noChangeAspect="1"/>
          </p:cNvPicPr>
          <p:nvPr/>
        </p:nvPicPr>
        <p:blipFill rotWithShape="1">
          <a:blip r:embed="rId2"/>
          <a:srcRect t="17259" r="-1" b="-1"/>
          <a:stretch/>
        </p:blipFill>
        <p:spPr>
          <a:xfrm>
            <a:off x="1524" y="10"/>
            <a:ext cx="12188952" cy="6857990"/>
          </a:xfrm>
          <a:prstGeom prst="rect">
            <a:avLst/>
          </a:prstGeom>
        </p:spPr>
      </p:pic>
      <p:sp>
        <p:nvSpPr>
          <p:cNvPr id="14" name="Rectangle 17">
            <a:extLst>
              <a:ext uri="{FF2B5EF4-FFF2-40B4-BE49-F238E27FC236}">
                <a16:creationId xmlns:a16="http://schemas.microsoft.com/office/drawing/2014/main" id="{365A786E-9028-443F-8713-B9552D9A2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D05D9375-3414-4CD6-8D8A-6D98DC6A6DFC}"/>
              </a:ext>
            </a:extLst>
          </p:cNvPr>
          <p:cNvSpPr>
            <a:spLocks noGrp="1"/>
          </p:cNvSpPr>
          <p:nvPr>
            <p:ph type="ctrTitle"/>
          </p:nvPr>
        </p:nvSpPr>
        <p:spPr>
          <a:xfrm>
            <a:off x="916987" y="1486118"/>
            <a:ext cx="6858000" cy="3657600"/>
          </a:xfrm>
        </p:spPr>
        <p:txBody>
          <a:bodyPr anchor="ctr">
            <a:normAutofit/>
          </a:bodyPr>
          <a:lstStyle/>
          <a:p>
            <a:pPr algn="l"/>
            <a:r>
              <a:rPr lang="pl-PL" sz="4200">
                <a:solidFill>
                  <a:schemeClr val="bg1"/>
                </a:solidFill>
                <a:ea typeface="+mj-lt"/>
                <a:cs typeface="+mj-lt"/>
              </a:rPr>
              <a:t>stosowaniu wodoszczelnych technologii lub technologii o zamkniętych obiegach wody</a:t>
            </a:r>
            <a:endParaRPr lang="pl-PL" sz="4200">
              <a:solidFill>
                <a:schemeClr val="bg1"/>
              </a:solidFill>
            </a:endParaRPr>
          </a:p>
        </p:txBody>
      </p:sp>
    </p:spTree>
    <p:extLst>
      <p:ext uri="{BB962C8B-B14F-4D97-AF65-F5344CB8AC3E}">
        <p14:creationId xmlns:p14="http://schemas.microsoft.com/office/powerpoint/2010/main" val="1210236053"/>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rawa, zewnętrzne, pojemnik&#10;&#10;Opis wygenerowany automatycznie">
            <a:extLst>
              <a:ext uri="{FF2B5EF4-FFF2-40B4-BE49-F238E27FC236}">
                <a16:creationId xmlns:a16="http://schemas.microsoft.com/office/drawing/2014/main" id="{BF346512-F7E8-4ECB-B0C7-6B2681312B04}"/>
              </a:ext>
            </a:extLst>
          </p:cNvPr>
          <p:cNvPicPr>
            <a:picLocks noChangeAspect="1"/>
          </p:cNvPicPr>
          <p:nvPr/>
        </p:nvPicPr>
        <p:blipFill rotWithShape="1">
          <a:blip r:embed="rId2"/>
          <a:srcRect l="25"/>
          <a:stretch/>
        </p:blipFill>
        <p:spPr>
          <a:xfrm>
            <a:off x="1524" y="10"/>
            <a:ext cx="12188952" cy="6857990"/>
          </a:xfrm>
          <a:prstGeom prst="rect">
            <a:avLst/>
          </a:prstGeom>
        </p:spPr>
      </p:pic>
      <p:sp>
        <p:nvSpPr>
          <p:cNvPr id="11" name="Rectangle 10">
            <a:extLst>
              <a:ext uri="{FF2B5EF4-FFF2-40B4-BE49-F238E27FC236}">
                <a16:creationId xmlns:a16="http://schemas.microsoft.com/office/drawing/2014/main" id="{365A786E-9028-443F-8713-B9552D9A2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87FD6C60-B97D-4919-B03D-AF2F12265C40}"/>
              </a:ext>
            </a:extLst>
          </p:cNvPr>
          <p:cNvSpPr>
            <a:spLocks noGrp="1"/>
          </p:cNvSpPr>
          <p:nvPr>
            <p:ph type="ctrTitle"/>
          </p:nvPr>
        </p:nvSpPr>
        <p:spPr>
          <a:xfrm>
            <a:off x="413779" y="1141062"/>
            <a:ext cx="6858000" cy="3657600"/>
          </a:xfrm>
        </p:spPr>
        <p:txBody>
          <a:bodyPr anchor="ctr">
            <a:normAutofit/>
          </a:bodyPr>
          <a:lstStyle/>
          <a:p>
            <a:pPr algn="l"/>
            <a:r>
              <a:rPr lang="pl-PL" sz="5500">
                <a:solidFill>
                  <a:schemeClr val="bg1"/>
                </a:solidFill>
                <a:ea typeface="+mj-lt"/>
                <a:cs typeface="+mj-lt"/>
              </a:rPr>
              <a:t>ograniczaniu ilości zanieczyszczeń wprowadzanych do tych wód</a:t>
            </a:r>
            <a:endParaRPr lang="pl-PL" sz="5500">
              <a:solidFill>
                <a:schemeClr val="bg1"/>
              </a:solidFill>
            </a:endParaRPr>
          </a:p>
        </p:txBody>
      </p:sp>
    </p:spTree>
    <p:extLst>
      <p:ext uri="{BB962C8B-B14F-4D97-AF65-F5344CB8AC3E}">
        <p14:creationId xmlns:p14="http://schemas.microsoft.com/office/powerpoint/2010/main" val="1542456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a:extLst>
              <a:ext uri="{FF2B5EF4-FFF2-40B4-BE49-F238E27FC236}">
                <a16:creationId xmlns:a16="http://schemas.microsoft.com/office/drawing/2014/main" id="{1F0C4756-7F78-448B-9405-D36785F8A647}"/>
              </a:ext>
            </a:extLst>
          </p:cNvPr>
          <p:cNvPicPr>
            <a:picLocks noChangeAspect="1"/>
          </p:cNvPicPr>
          <p:nvPr/>
        </p:nvPicPr>
        <p:blipFill rotWithShape="1">
          <a:blip r:embed="rId2"/>
          <a:srcRect t="856" r="-1" b="-1"/>
          <a:stretch/>
        </p:blipFill>
        <p:spPr>
          <a:xfrm>
            <a:off x="1524" y="10"/>
            <a:ext cx="12188952" cy="6857990"/>
          </a:xfrm>
          <a:prstGeom prst="rect">
            <a:avLst/>
          </a:prstGeom>
        </p:spPr>
      </p:pic>
      <p:sp>
        <p:nvSpPr>
          <p:cNvPr id="26" name="Rectangle 25">
            <a:extLst>
              <a:ext uri="{FF2B5EF4-FFF2-40B4-BE49-F238E27FC236}">
                <a16:creationId xmlns:a16="http://schemas.microsoft.com/office/drawing/2014/main" id="{365A786E-9028-443F-8713-B9552D9A2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C8F40527-45BD-4E16-98D5-47315C1185F8}"/>
              </a:ext>
            </a:extLst>
          </p:cNvPr>
          <p:cNvSpPr>
            <a:spLocks noGrp="1"/>
          </p:cNvSpPr>
          <p:nvPr>
            <p:ph type="ctrTitle"/>
          </p:nvPr>
        </p:nvSpPr>
        <p:spPr>
          <a:xfrm>
            <a:off x="960119" y="954156"/>
            <a:ext cx="6858000" cy="3657600"/>
          </a:xfrm>
        </p:spPr>
        <p:txBody>
          <a:bodyPr anchor="ctr">
            <a:normAutofit/>
          </a:bodyPr>
          <a:lstStyle/>
          <a:p>
            <a:pPr algn="l"/>
            <a:r>
              <a:rPr lang="pl-PL" sz="6200">
                <a:solidFill>
                  <a:schemeClr val="bg1"/>
                </a:solidFill>
                <a:ea typeface="+mj-lt"/>
                <a:cs typeface="+mj-lt"/>
              </a:rPr>
              <a:t>racjonalnemu gospodarowaniu wody</a:t>
            </a:r>
            <a:endParaRPr lang="pl-PL" sz="6200">
              <a:solidFill>
                <a:schemeClr val="bg1"/>
              </a:solidFill>
            </a:endParaRPr>
          </a:p>
        </p:txBody>
      </p:sp>
    </p:spTree>
    <p:extLst>
      <p:ext uri="{BB962C8B-B14F-4D97-AF65-F5344CB8AC3E}">
        <p14:creationId xmlns:p14="http://schemas.microsoft.com/office/powerpoint/2010/main" val="313309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a:extLst>
              <a:ext uri="{FF2B5EF4-FFF2-40B4-BE49-F238E27FC236}">
                <a16:creationId xmlns:a16="http://schemas.microsoft.com/office/drawing/2014/main" id="{72A513E8-4450-44E1-AF93-344DC6D3A331}"/>
              </a:ext>
            </a:extLst>
          </p:cNvPr>
          <p:cNvPicPr>
            <a:picLocks noChangeAspect="1"/>
          </p:cNvPicPr>
          <p:nvPr/>
        </p:nvPicPr>
        <p:blipFill rotWithShape="1">
          <a:blip r:embed="rId2"/>
          <a:srcRect l="1716" r="5418" b="-1"/>
          <a:stretch/>
        </p:blipFill>
        <p:spPr>
          <a:xfrm>
            <a:off x="1524" y="10"/>
            <a:ext cx="12188952" cy="6857990"/>
          </a:xfrm>
          <a:prstGeom prst="rect">
            <a:avLst/>
          </a:prstGeom>
        </p:spPr>
      </p:pic>
      <p:sp>
        <p:nvSpPr>
          <p:cNvPr id="11" name="Rectangle 10">
            <a:extLst>
              <a:ext uri="{FF2B5EF4-FFF2-40B4-BE49-F238E27FC236}">
                <a16:creationId xmlns:a16="http://schemas.microsoft.com/office/drawing/2014/main" id="{365A786E-9028-443F-8713-B9552D9A2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a:extLst>
              <a:ext uri="{FF2B5EF4-FFF2-40B4-BE49-F238E27FC236}">
                <a16:creationId xmlns:a16="http://schemas.microsoft.com/office/drawing/2014/main" id="{658D6AF7-32A7-4BB3-A797-C171BBEC9F7A}"/>
              </a:ext>
            </a:extLst>
          </p:cNvPr>
          <p:cNvSpPr>
            <a:spLocks noGrp="1"/>
          </p:cNvSpPr>
          <p:nvPr>
            <p:ph type="ctrTitle"/>
          </p:nvPr>
        </p:nvSpPr>
        <p:spPr>
          <a:xfrm>
            <a:off x="960119" y="954156"/>
            <a:ext cx="6858000" cy="3657600"/>
          </a:xfrm>
        </p:spPr>
        <p:txBody>
          <a:bodyPr anchor="ctr">
            <a:normAutofit/>
          </a:bodyPr>
          <a:lstStyle/>
          <a:p>
            <a:pPr algn="l"/>
            <a:r>
              <a:rPr lang="pl-PL">
                <a:solidFill>
                  <a:schemeClr val="bg1"/>
                </a:solidFill>
              </a:rPr>
              <a:t>Źródła:</a:t>
            </a:r>
          </a:p>
        </p:txBody>
      </p:sp>
      <p:sp>
        <p:nvSpPr>
          <p:cNvPr id="3" name="Podtytuł 2">
            <a:extLst>
              <a:ext uri="{FF2B5EF4-FFF2-40B4-BE49-F238E27FC236}">
                <a16:creationId xmlns:a16="http://schemas.microsoft.com/office/drawing/2014/main" id="{5BE447A7-F2E3-4374-AE5D-10BEAFA5274F}"/>
              </a:ext>
            </a:extLst>
          </p:cNvPr>
          <p:cNvSpPr>
            <a:spLocks noGrp="1"/>
          </p:cNvSpPr>
          <p:nvPr>
            <p:ph type="subTitle" idx="1"/>
          </p:nvPr>
        </p:nvSpPr>
        <p:spPr>
          <a:xfrm>
            <a:off x="658194" y="4254226"/>
            <a:ext cx="6858000" cy="1097280"/>
          </a:xfrm>
        </p:spPr>
        <p:txBody>
          <a:bodyPr vert="horz" lIns="91440" tIns="45720" rIns="91440" bIns="45720" rtlCol="0">
            <a:normAutofit/>
          </a:bodyPr>
          <a:lstStyle/>
          <a:p>
            <a:pPr algn="l">
              <a:lnSpc>
                <a:spcPct val="91000"/>
              </a:lnSpc>
            </a:pPr>
            <a:r>
              <a:rPr lang="pl-PL" sz="900">
                <a:solidFill>
                  <a:srgbClr val="FFFFFF"/>
                </a:solidFill>
                <a:ea typeface="+mn-lt"/>
                <a:cs typeface="+mn-lt"/>
                <a:hlinkClick r:id="rId3"/>
              </a:rPr>
              <a:t>https://fundacjatribus.pl/sposoby-zapobiegania-zanieczyszczeniom/</a:t>
            </a:r>
            <a:endParaRPr lang="pl-PL" sz="900">
              <a:solidFill>
                <a:srgbClr val="FFFFFF"/>
              </a:solidFill>
              <a:ea typeface="+mn-lt"/>
              <a:cs typeface="+mn-lt"/>
            </a:endParaRPr>
          </a:p>
          <a:p>
            <a:pPr algn="l">
              <a:lnSpc>
                <a:spcPct val="91000"/>
              </a:lnSpc>
            </a:pPr>
            <a:r>
              <a:rPr lang="pl-PL" sz="900">
                <a:solidFill>
                  <a:srgbClr val="FFFFFF"/>
                </a:solidFill>
                <a:ea typeface="+mn-lt"/>
                <a:cs typeface="+mn-lt"/>
                <a:hlinkClick r:id="rId4"/>
              </a:rPr>
              <a:t>https://pl.wikipedia.org/wiki/Zanieczyszczenia_wody</a:t>
            </a:r>
            <a:endParaRPr lang="pl-PL" sz="900">
              <a:solidFill>
                <a:srgbClr val="FFFFFF"/>
              </a:solidFill>
              <a:ea typeface="+mn-lt"/>
              <a:cs typeface="+mn-lt"/>
            </a:endParaRPr>
          </a:p>
          <a:p>
            <a:pPr algn="l">
              <a:lnSpc>
                <a:spcPct val="91000"/>
              </a:lnSpc>
            </a:pPr>
            <a:r>
              <a:rPr lang="pl-PL" sz="900">
                <a:solidFill>
                  <a:srgbClr val="FFFFFF"/>
                </a:solidFill>
                <a:ea typeface="+mn-lt"/>
                <a:cs typeface="+mn-lt"/>
                <a:hlinkClick r:id="rId5"/>
              </a:rPr>
              <a:t>https://www.google.com/search?q=zrodla+zanieczyszczen+wod&amp;client=opera&amp;hs=oOT&amp;sxsrf=ALeKk01hI02T2ff3DgOSOCBTxx3jgKFhKA:1619378903274&amp;source=lnms&amp;tbm=isch&amp;sa=X&amp;ved=2ahUKEwj66qTCkJrwAhXxk4sKHRG6DmMQ_AUoAXoECAIQAw&amp;biw=1400&amp;bih=759#imgrc=Dk7uJVyIdkvLqM&amp;imgdii=SNx1F4-mqa8awM</a:t>
            </a:r>
            <a:endParaRPr lang="pl-PL" sz="900">
              <a:solidFill>
                <a:srgbClr val="FFFFFF"/>
              </a:solidFill>
              <a:ea typeface="+mn-lt"/>
              <a:cs typeface="+mn-lt"/>
            </a:endParaRPr>
          </a:p>
          <a:p>
            <a:pPr algn="l">
              <a:lnSpc>
                <a:spcPct val="91000"/>
              </a:lnSpc>
            </a:pPr>
            <a:endParaRPr lang="pl-PL" sz="900">
              <a:solidFill>
                <a:srgbClr val="FFFFFF"/>
              </a:solidFill>
            </a:endParaRPr>
          </a:p>
        </p:txBody>
      </p:sp>
    </p:spTree>
    <p:extLst>
      <p:ext uri="{BB962C8B-B14F-4D97-AF65-F5344CB8AC3E}">
        <p14:creationId xmlns:p14="http://schemas.microsoft.com/office/powerpoint/2010/main" val="4002544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niebo, woda, przyroda, brzeg&#10;&#10;Opis wygenerowany automatycznie">
            <a:extLst>
              <a:ext uri="{FF2B5EF4-FFF2-40B4-BE49-F238E27FC236}">
                <a16:creationId xmlns:a16="http://schemas.microsoft.com/office/drawing/2014/main" id="{3C89CD06-35F9-4553-8C9E-09182EDC1314}"/>
              </a:ext>
            </a:extLst>
          </p:cNvPr>
          <p:cNvPicPr>
            <a:picLocks noChangeAspect="1"/>
          </p:cNvPicPr>
          <p:nvPr/>
        </p:nvPicPr>
        <p:blipFill rotWithShape="1">
          <a:blip r:embed="rId2"/>
          <a:srcRect t="7890" b="2110"/>
          <a:stretch/>
        </p:blipFill>
        <p:spPr>
          <a:xfrm>
            <a:off x="20" y="10"/>
            <a:ext cx="12191980" cy="6857990"/>
          </a:xfrm>
          <a:prstGeom prst="rect">
            <a:avLst/>
          </a:prstGeom>
        </p:spPr>
      </p:pic>
      <p:sp>
        <p:nvSpPr>
          <p:cNvPr id="7" name="Rectangle 10">
            <a:extLst>
              <a:ext uri="{FF2B5EF4-FFF2-40B4-BE49-F238E27FC236}">
                <a16:creationId xmlns:a16="http://schemas.microsoft.com/office/drawing/2014/main" id="{CB98331E-6CDC-406E-B820-9B97E9B9B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3326"/>
            <a:ext cx="12191999" cy="5627414"/>
          </a:xfrm>
          <a:prstGeom prst="rect">
            <a:avLst/>
          </a:prstGeom>
          <a:gradFill flip="none" rotWithShape="1">
            <a:gsLst>
              <a:gs pos="0">
                <a:schemeClr val="tx1">
                  <a:alpha val="0"/>
                </a:schemeClr>
              </a:gs>
              <a:gs pos="50000">
                <a:schemeClr val="tx1">
                  <a:alpha val="56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2D56C1D-FAB2-4CBE-9E7B-EC02E5F37B58}"/>
              </a:ext>
            </a:extLst>
          </p:cNvPr>
          <p:cNvSpPr>
            <a:spLocks noGrp="1"/>
          </p:cNvSpPr>
          <p:nvPr>
            <p:ph type="ctrTitle"/>
          </p:nvPr>
        </p:nvSpPr>
        <p:spPr>
          <a:xfrm>
            <a:off x="960438" y="1486894"/>
            <a:ext cx="10267950" cy="2684004"/>
          </a:xfrm>
        </p:spPr>
        <p:txBody>
          <a:bodyPr anchor="b">
            <a:normAutofit/>
          </a:bodyPr>
          <a:lstStyle/>
          <a:p>
            <a:r>
              <a:rPr lang="pl-PL">
                <a:solidFill>
                  <a:srgbClr val="FFFFFF"/>
                </a:solidFill>
              </a:rPr>
              <a:t>Dziękuję za uwagę!</a:t>
            </a:r>
          </a:p>
        </p:txBody>
      </p:sp>
    </p:spTree>
    <p:extLst>
      <p:ext uri="{BB962C8B-B14F-4D97-AF65-F5344CB8AC3E}">
        <p14:creationId xmlns:p14="http://schemas.microsoft.com/office/powerpoint/2010/main" val="2003685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zewnętrzne, podłoże, plaża, niebo&#10;&#10;Opis wygenerowany automatycznie">
            <a:extLst>
              <a:ext uri="{FF2B5EF4-FFF2-40B4-BE49-F238E27FC236}">
                <a16:creationId xmlns:a16="http://schemas.microsoft.com/office/drawing/2014/main" id="{8DAF855D-CA4B-47A5-B2B4-77605C5A2232}"/>
              </a:ext>
            </a:extLst>
          </p:cNvPr>
          <p:cNvPicPr>
            <a:picLocks noChangeAspect="1"/>
          </p:cNvPicPr>
          <p:nvPr/>
        </p:nvPicPr>
        <p:blipFill rotWithShape="1">
          <a:blip r:embed="rId2"/>
          <a:srcRect t="12451"/>
          <a:stretch/>
        </p:blipFill>
        <p:spPr>
          <a:xfrm>
            <a:off x="20" y="10"/>
            <a:ext cx="12191980" cy="6857990"/>
          </a:xfrm>
          <a:prstGeom prst="rect">
            <a:avLst/>
          </a:prstGeom>
        </p:spPr>
      </p:pic>
      <p:sp>
        <p:nvSpPr>
          <p:cNvPr id="53" name="Rectangle 52">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9CC519D-4CF0-44E7-85FB-F515B8716451}"/>
              </a:ext>
            </a:extLst>
          </p:cNvPr>
          <p:cNvSpPr>
            <a:spLocks noGrp="1"/>
          </p:cNvSpPr>
          <p:nvPr>
            <p:ph type="ctrTitle"/>
          </p:nvPr>
        </p:nvSpPr>
        <p:spPr>
          <a:xfrm>
            <a:off x="956556" y="4733982"/>
            <a:ext cx="10268712" cy="846223"/>
          </a:xfrm>
        </p:spPr>
        <p:txBody>
          <a:bodyPr anchor="b">
            <a:normAutofit fontScale="90000"/>
          </a:bodyPr>
          <a:lstStyle/>
          <a:p>
            <a:r>
              <a:rPr lang="pl-PL" sz="1800" b="1" dirty="0">
                <a:solidFill>
                  <a:srgbClr val="FFFFFF"/>
                </a:solidFill>
                <a:latin typeface="Franklin Gothic Book"/>
                <a:ea typeface="+mj-lt"/>
                <a:cs typeface="+mj-lt"/>
              </a:rPr>
              <a:t>Zanieczyszczenie wód</a:t>
            </a:r>
            <a:r>
              <a:rPr lang="pl-PL" sz="1400" b="1" dirty="0">
                <a:solidFill>
                  <a:srgbClr val="FFFFFF"/>
                </a:solidFill>
                <a:latin typeface="Franklin Gothic Book"/>
                <a:ea typeface="+mj-lt"/>
                <a:cs typeface="+mj-lt"/>
              </a:rPr>
              <a:t> – niekorzystne zmiany właściwości fizycznych, chemicznych i bakteriologicznych wody, spowodowane wprowadzaniem w nadmiarze substancji nieorganicznych (stałych, płynnych, gazowych), organicznych, radioaktywnych czy ciepła, które ograniczają lub uniemożliwiają wykorzystywanie wody do picia i celów gospodarczych.</a:t>
            </a:r>
            <a:endParaRPr lang="pl-PL" sz="1400" b="1" dirty="0">
              <a:solidFill>
                <a:srgbClr val="FFFFFF"/>
              </a:solidFill>
              <a:latin typeface="Franklin Gothic Book"/>
            </a:endParaRPr>
          </a:p>
        </p:txBody>
      </p:sp>
      <p:sp>
        <p:nvSpPr>
          <p:cNvPr id="3" name="Podtytuł 2">
            <a:extLst>
              <a:ext uri="{FF2B5EF4-FFF2-40B4-BE49-F238E27FC236}">
                <a16:creationId xmlns:a16="http://schemas.microsoft.com/office/drawing/2014/main" id="{84C84A6D-EE84-4D70-B524-93EF18F6D706}"/>
              </a:ext>
            </a:extLst>
          </p:cNvPr>
          <p:cNvSpPr>
            <a:spLocks noGrp="1"/>
          </p:cNvSpPr>
          <p:nvPr>
            <p:ph type="subTitle" idx="1"/>
          </p:nvPr>
        </p:nvSpPr>
        <p:spPr>
          <a:xfrm>
            <a:off x="1262464" y="5575746"/>
            <a:ext cx="8795143" cy="1016656"/>
          </a:xfrm>
        </p:spPr>
        <p:txBody>
          <a:bodyPr anchor="t">
            <a:normAutofit/>
          </a:bodyPr>
          <a:lstStyle/>
          <a:p>
            <a:pPr>
              <a:lnSpc>
                <a:spcPct val="91000"/>
              </a:lnSpc>
            </a:pPr>
            <a:r>
              <a:rPr lang="pl-PL" sz="1000" b="1" dirty="0">
                <a:latin typeface="Franklin Gothic Book"/>
                <a:ea typeface="+mn-lt"/>
                <a:cs typeface="+mn-lt"/>
              </a:rPr>
              <a:t>Wielka plama śmieci, Ocean </a:t>
            </a:r>
            <a:r>
              <a:rPr lang="pl-PL" sz="1000" b="1" dirty="0" err="1">
                <a:latin typeface="Franklin Gothic Book"/>
                <a:ea typeface="+mn-lt"/>
                <a:cs typeface="+mn-lt"/>
              </a:rPr>
              <a:t>Spokojny,dryfuje</a:t>
            </a:r>
            <a:r>
              <a:rPr lang="pl-PL" sz="1000" b="1" dirty="0">
                <a:latin typeface="Franklin Gothic Book"/>
                <a:ea typeface="Spectral"/>
                <a:cs typeface="Spectral"/>
              </a:rPr>
              <a:t> na Pacyfiku, między Kalifornią a Hawajami. </a:t>
            </a:r>
            <a:r>
              <a:rPr lang="pl-PL" sz="1000" b="1" dirty="0" err="1">
                <a:latin typeface="Franklin Gothic Book"/>
                <a:ea typeface="Spectral"/>
                <a:cs typeface="Spectral"/>
              </a:rPr>
              <a:t>National</a:t>
            </a:r>
            <a:r>
              <a:rPr lang="pl-PL" sz="1000" b="1" dirty="0">
                <a:latin typeface="Franklin Gothic Book"/>
                <a:ea typeface="Spectral"/>
                <a:cs typeface="Spectral"/>
              </a:rPr>
              <a:t> </a:t>
            </a:r>
            <a:r>
              <a:rPr lang="pl-PL" sz="1000" b="1" dirty="0" err="1">
                <a:latin typeface="Franklin Gothic Book"/>
                <a:ea typeface="Spectral"/>
                <a:cs typeface="Spectral"/>
              </a:rPr>
              <a:t>Geographic</a:t>
            </a:r>
            <a:r>
              <a:rPr lang="pl-PL" sz="1000" b="1" dirty="0">
                <a:latin typeface="Franklin Gothic Book"/>
                <a:ea typeface="Spectral"/>
                <a:cs typeface="Spectral"/>
              </a:rPr>
              <a:t> nazwał ją “wyrzutem sumienia” ludzkiej cywilizacji. Plama śmieci z tworzyw sztucznych zajmuje powierzchnię 1,6 mln km². Jest jedną z przyczyn masowej zagłady zwierząt morskich i powolnego załamywania się całego ekosystemu.</a:t>
            </a:r>
            <a:endParaRPr lang="pl-PL" sz="1000" b="1" dirty="0">
              <a:latin typeface="Franklin Gothic Book"/>
              <a:ea typeface="Muli"/>
              <a:cs typeface="Muli"/>
            </a:endParaRPr>
          </a:p>
        </p:txBody>
      </p:sp>
    </p:spTree>
    <p:extLst>
      <p:ext uri="{BB962C8B-B14F-4D97-AF65-F5344CB8AC3E}">
        <p14:creationId xmlns:p14="http://schemas.microsoft.com/office/powerpoint/2010/main" val="198209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7" descr="Obraz zawierający plastikowy, dno oceanu&#10;&#10;Opis wygenerowany automatycznie">
            <a:extLst>
              <a:ext uri="{FF2B5EF4-FFF2-40B4-BE49-F238E27FC236}">
                <a16:creationId xmlns:a16="http://schemas.microsoft.com/office/drawing/2014/main" id="{9248230F-283F-43BB-9C3B-27027F02AEE7}"/>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59" name="Rectangle 58">
            <a:extLst>
              <a:ext uri="{FF2B5EF4-FFF2-40B4-BE49-F238E27FC236}">
                <a16:creationId xmlns:a16="http://schemas.microsoft.com/office/drawing/2014/main" id="{CB98331E-6CDC-406E-B820-9B97E9B9B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3326"/>
            <a:ext cx="12191999" cy="5627414"/>
          </a:xfrm>
          <a:prstGeom prst="rect">
            <a:avLst/>
          </a:prstGeom>
          <a:gradFill flip="none" rotWithShape="1">
            <a:gsLst>
              <a:gs pos="0">
                <a:schemeClr val="tx1">
                  <a:alpha val="0"/>
                </a:schemeClr>
              </a:gs>
              <a:gs pos="50000">
                <a:schemeClr val="tx1">
                  <a:alpha val="56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5F0EBAA-8144-4FC1-B807-82A692B649FC}"/>
              </a:ext>
            </a:extLst>
          </p:cNvPr>
          <p:cNvSpPr>
            <a:spLocks noGrp="1"/>
          </p:cNvSpPr>
          <p:nvPr>
            <p:ph type="ctrTitle"/>
          </p:nvPr>
        </p:nvSpPr>
        <p:spPr>
          <a:xfrm>
            <a:off x="960438" y="1486894"/>
            <a:ext cx="10267950" cy="2684004"/>
          </a:xfrm>
        </p:spPr>
        <p:txBody>
          <a:bodyPr anchor="b">
            <a:normAutofit/>
          </a:bodyPr>
          <a:lstStyle/>
          <a:p>
            <a:r>
              <a:rPr lang="pl-PL" sz="7500" b="1">
                <a:solidFill>
                  <a:srgbClr val="FFFFFF"/>
                </a:solidFill>
              </a:rPr>
              <a:t>Źródła zanieczyszczenia wód</a:t>
            </a:r>
          </a:p>
        </p:txBody>
      </p:sp>
      <p:sp>
        <p:nvSpPr>
          <p:cNvPr id="3" name="Podtytuł 2">
            <a:extLst>
              <a:ext uri="{FF2B5EF4-FFF2-40B4-BE49-F238E27FC236}">
                <a16:creationId xmlns:a16="http://schemas.microsoft.com/office/drawing/2014/main" id="{B79E65A8-52C1-4E1A-87C0-09AE8716952F}"/>
              </a:ext>
            </a:extLst>
          </p:cNvPr>
          <p:cNvSpPr>
            <a:spLocks noGrp="1"/>
          </p:cNvSpPr>
          <p:nvPr>
            <p:ph type="subTitle" idx="1"/>
          </p:nvPr>
        </p:nvSpPr>
        <p:spPr>
          <a:xfrm>
            <a:off x="960438" y="4294461"/>
            <a:ext cx="10267950" cy="1271452"/>
          </a:xfrm>
        </p:spPr>
        <p:txBody>
          <a:bodyPr vert="horz" lIns="91440" tIns="45720" rIns="91440" bIns="45720" rtlCol="0" anchor="t">
            <a:normAutofit/>
          </a:bodyPr>
          <a:lstStyle/>
          <a:p>
            <a:pPr marL="571500" indent="-571500" algn="l">
              <a:lnSpc>
                <a:spcPct val="91000"/>
              </a:lnSpc>
              <a:buChar char="•"/>
            </a:pPr>
            <a:r>
              <a:rPr lang="pl-PL" sz="1700" b="1"/>
              <a:t>Obszarowe - tj. takie, które dostarczają zanieczyszczeń na całym obszarze.</a:t>
            </a:r>
          </a:p>
          <a:p>
            <a:pPr marL="571500" indent="-571500" algn="l">
              <a:lnSpc>
                <a:spcPct val="91000"/>
              </a:lnSpc>
              <a:buChar char="•"/>
            </a:pPr>
            <a:r>
              <a:rPr lang="pl-PL" sz="1700" b="1"/>
              <a:t>Punktowe - tj. takie, z których dostawa zanieczyszczeń dokonuję się w jednym punkcie.</a:t>
            </a:r>
          </a:p>
          <a:p>
            <a:pPr marL="571500" indent="-571500" algn="l">
              <a:lnSpc>
                <a:spcPct val="91000"/>
              </a:lnSpc>
              <a:buChar char="•"/>
            </a:pPr>
            <a:r>
              <a:rPr lang="pl-PL" sz="1700" b="1"/>
              <a:t>Liniowe - zanieczyszczają środowisko wzdłuż pewnej linii.</a:t>
            </a:r>
          </a:p>
        </p:txBody>
      </p:sp>
    </p:spTree>
    <p:extLst>
      <p:ext uri="{BB962C8B-B14F-4D97-AF65-F5344CB8AC3E}">
        <p14:creationId xmlns:p14="http://schemas.microsoft.com/office/powerpoint/2010/main" val="71126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
                                        <p:tgtEl>
                                          <p:spTgt spid="3">
                                            <p:txEl>
                                              <p:pRg st="2" end="2"/>
                                            </p:txEl>
                                          </p:spTgt>
                                        </p:tgtEl>
                                      </p:cBhvr>
                                    </p:animEffect>
                                  </p:childTnLst>
                                </p:cTn>
                              </p:par>
                              <p:par>
                                <p:cTn id="14" presetID="10" presetClass="entr" presetSubtype="0" fill="hold" grpId="0" nodeType="withEffect">
                                  <p:stCondLst>
                                    <p:cond delay="1000"/>
                                  </p:stCondLst>
                                  <p:iterate type="lt">
                                    <p:tmPct val="1000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581BA1C-C45E-4309-996D-0D8151530FA4}"/>
              </a:ext>
            </a:extLst>
          </p:cNvPr>
          <p:cNvSpPr>
            <a:spLocks noGrp="1"/>
          </p:cNvSpPr>
          <p:nvPr>
            <p:ph type="ctrTitle"/>
          </p:nvPr>
        </p:nvSpPr>
        <p:spPr>
          <a:xfrm>
            <a:off x="961644" y="5101532"/>
            <a:ext cx="10268712" cy="1169121"/>
          </a:xfrm>
        </p:spPr>
        <p:txBody>
          <a:bodyPr anchor="ctr">
            <a:normAutofit/>
          </a:bodyPr>
          <a:lstStyle/>
          <a:p>
            <a:r>
              <a:rPr lang="pl-PL" sz="7200" b="1">
                <a:solidFill>
                  <a:schemeClr val="bg1"/>
                </a:solidFill>
              </a:rPr>
              <a:t>Źródła obszarowe</a:t>
            </a:r>
          </a:p>
        </p:txBody>
      </p:sp>
      <p:pic>
        <p:nvPicPr>
          <p:cNvPr id="13" name="Obraz 22" descr="Obraz zawierający trawa, obiekt na zewnątrz, zewnętrzne, niebo&#10;&#10;Opis wygenerowany automatycznie">
            <a:extLst>
              <a:ext uri="{FF2B5EF4-FFF2-40B4-BE49-F238E27FC236}">
                <a16:creationId xmlns:a16="http://schemas.microsoft.com/office/drawing/2014/main" id="{C1A6189B-37E8-4D7B-B1A1-B882ACEA5EA1}"/>
              </a:ext>
            </a:extLst>
          </p:cNvPr>
          <p:cNvPicPr>
            <a:picLocks noChangeAspect="1"/>
          </p:cNvPicPr>
          <p:nvPr/>
        </p:nvPicPr>
        <p:blipFill rotWithShape="1">
          <a:blip r:embed="rId2"/>
          <a:srcRect l="13679" r="11264" b="1"/>
          <a:stretch/>
        </p:blipFill>
        <p:spPr>
          <a:xfrm>
            <a:off x="3048020" y="8"/>
            <a:ext cx="3042353" cy="4599569"/>
          </a:xfrm>
          <a:prstGeom prst="rect">
            <a:avLst/>
          </a:prstGeom>
        </p:spPr>
      </p:pic>
      <p:pic>
        <p:nvPicPr>
          <p:cNvPr id="23" name="Obraz 23" descr="Obraz zawierający tekst, samochód, ruch uliczny, zewnętrzne&#10;&#10;Opis wygenerowany automatycznie">
            <a:extLst>
              <a:ext uri="{FF2B5EF4-FFF2-40B4-BE49-F238E27FC236}">
                <a16:creationId xmlns:a16="http://schemas.microsoft.com/office/drawing/2014/main" id="{5A1E2DF0-345D-4FAE-B839-47FF4594DBC5}"/>
              </a:ext>
            </a:extLst>
          </p:cNvPr>
          <p:cNvPicPr>
            <a:picLocks noChangeAspect="1"/>
          </p:cNvPicPr>
          <p:nvPr/>
        </p:nvPicPr>
        <p:blipFill rotWithShape="1">
          <a:blip r:embed="rId3"/>
          <a:srcRect l="24948"/>
          <a:stretch/>
        </p:blipFill>
        <p:spPr>
          <a:xfrm>
            <a:off x="1016" y="10"/>
            <a:ext cx="3044952" cy="4590511"/>
          </a:xfrm>
          <a:prstGeom prst="rect">
            <a:avLst/>
          </a:prstGeom>
        </p:spPr>
      </p:pic>
      <p:pic>
        <p:nvPicPr>
          <p:cNvPr id="5" name="Obraz 12" descr="Obraz zawierający niebo, zewnętrzne, chmury&#10;&#10;Opis wygenerowany automatycznie">
            <a:extLst>
              <a:ext uri="{FF2B5EF4-FFF2-40B4-BE49-F238E27FC236}">
                <a16:creationId xmlns:a16="http://schemas.microsoft.com/office/drawing/2014/main" id="{CB15143F-8FDE-4A2F-BCA7-952F8F1474C9}"/>
              </a:ext>
            </a:extLst>
          </p:cNvPr>
          <p:cNvPicPr>
            <a:picLocks noChangeAspect="1"/>
          </p:cNvPicPr>
          <p:nvPr/>
        </p:nvPicPr>
        <p:blipFill rotWithShape="1">
          <a:blip r:embed="rId4"/>
          <a:srcRect l="10406" r="14808"/>
          <a:stretch/>
        </p:blipFill>
        <p:spPr>
          <a:xfrm>
            <a:off x="6091208" y="-3"/>
            <a:ext cx="3056675" cy="4590521"/>
          </a:xfrm>
          <a:prstGeom prst="rect">
            <a:avLst/>
          </a:prstGeom>
        </p:spPr>
      </p:pic>
      <p:pic>
        <p:nvPicPr>
          <p:cNvPr id="4" name="Obraz 4" descr="Obraz zawierający trawa, zewnętrzne, pole, suchy&#10;&#10;Opis wygenerowany automatycznie">
            <a:extLst>
              <a:ext uri="{FF2B5EF4-FFF2-40B4-BE49-F238E27FC236}">
                <a16:creationId xmlns:a16="http://schemas.microsoft.com/office/drawing/2014/main" id="{5BADD586-A377-4E6E-8DB4-E12EEFD77161}"/>
              </a:ext>
            </a:extLst>
          </p:cNvPr>
          <p:cNvPicPr>
            <a:picLocks noChangeAspect="1"/>
          </p:cNvPicPr>
          <p:nvPr/>
        </p:nvPicPr>
        <p:blipFill rotWithShape="1">
          <a:blip r:embed="rId5"/>
          <a:srcRect l="19630" r="32009"/>
          <a:stretch/>
        </p:blipFill>
        <p:spPr>
          <a:xfrm>
            <a:off x="9137904" y="-6"/>
            <a:ext cx="3054096" cy="4590522"/>
          </a:xfrm>
          <a:prstGeom prst="rect">
            <a:avLst/>
          </a:prstGeom>
        </p:spPr>
      </p:pic>
    </p:spTree>
    <p:extLst>
      <p:ext uri="{BB962C8B-B14F-4D97-AF65-F5344CB8AC3E}">
        <p14:creationId xmlns:p14="http://schemas.microsoft.com/office/powerpoint/2010/main" val="88036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3819673-DCED-4EED-9651-3BE00E7F6932}"/>
              </a:ext>
            </a:extLst>
          </p:cNvPr>
          <p:cNvSpPr>
            <a:spLocks noGrp="1"/>
          </p:cNvSpPr>
          <p:nvPr>
            <p:ph type="ctrTitle"/>
          </p:nvPr>
        </p:nvSpPr>
        <p:spPr>
          <a:xfrm>
            <a:off x="6914522" y="3527990"/>
            <a:ext cx="4763063" cy="2347549"/>
          </a:xfrm>
        </p:spPr>
        <p:txBody>
          <a:bodyPr anchor="b">
            <a:normAutofit/>
          </a:bodyPr>
          <a:lstStyle/>
          <a:p>
            <a:pPr algn="l"/>
            <a:r>
              <a:rPr lang="pl-PL" sz="6600" b="1"/>
              <a:t>źródła punktowe</a:t>
            </a:r>
          </a:p>
        </p:txBody>
      </p:sp>
      <p:pic>
        <p:nvPicPr>
          <p:cNvPr id="4" name="Obraz 4" descr="Obraz zawierający zewnętrzne, trawa&#10;&#10;Opis wygenerowany automatycznie">
            <a:extLst>
              <a:ext uri="{FF2B5EF4-FFF2-40B4-BE49-F238E27FC236}">
                <a16:creationId xmlns:a16="http://schemas.microsoft.com/office/drawing/2014/main" id="{D2B38A50-8BC3-40AD-8951-0B396ADF953F}"/>
              </a:ext>
            </a:extLst>
          </p:cNvPr>
          <p:cNvPicPr>
            <a:picLocks noChangeAspect="1"/>
          </p:cNvPicPr>
          <p:nvPr/>
        </p:nvPicPr>
        <p:blipFill rotWithShape="1">
          <a:blip r:embed="rId2"/>
          <a:srcRect l="19674" r="23673" b="-1"/>
          <a:stretch/>
        </p:blipFill>
        <p:spPr>
          <a:xfrm>
            <a:off x="-3" y="-7"/>
            <a:ext cx="6076346" cy="6864470"/>
          </a:xfrm>
          <a:prstGeom prst="rect">
            <a:avLst/>
          </a:prstGeom>
        </p:spPr>
      </p:pic>
      <p:pic>
        <p:nvPicPr>
          <p:cNvPr id="8" name="Obraz 8" descr="Obraz zawierający woda, zewnętrzne, łódź, jednostka pływająca&#10;&#10;Opis wygenerowany automatycznie">
            <a:extLst>
              <a:ext uri="{FF2B5EF4-FFF2-40B4-BE49-F238E27FC236}">
                <a16:creationId xmlns:a16="http://schemas.microsoft.com/office/drawing/2014/main" id="{89F41773-5F93-405C-BDB5-E4A7AA57AB70}"/>
              </a:ext>
            </a:extLst>
          </p:cNvPr>
          <p:cNvPicPr>
            <a:picLocks noChangeAspect="1"/>
          </p:cNvPicPr>
          <p:nvPr/>
        </p:nvPicPr>
        <p:blipFill rotWithShape="1">
          <a:blip r:embed="rId3"/>
          <a:srcRect l="15894" r="4742" b="-2"/>
          <a:stretch/>
        </p:blipFill>
        <p:spPr>
          <a:xfrm>
            <a:off x="6076346" y="10"/>
            <a:ext cx="3042373" cy="3558057"/>
          </a:xfrm>
          <a:prstGeom prst="rect">
            <a:avLst/>
          </a:prstGeom>
        </p:spPr>
      </p:pic>
      <p:pic>
        <p:nvPicPr>
          <p:cNvPr id="6" name="Obraz 6" descr="Obraz zawierający zewnętrzne, woda, piasek, brzeg&#10;&#10;Opis wygenerowany automatycznie">
            <a:extLst>
              <a:ext uri="{FF2B5EF4-FFF2-40B4-BE49-F238E27FC236}">
                <a16:creationId xmlns:a16="http://schemas.microsoft.com/office/drawing/2014/main" id="{E1EFD484-A633-4BAF-B910-84496A76BB30}"/>
              </a:ext>
            </a:extLst>
          </p:cNvPr>
          <p:cNvPicPr>
            <a:picLocks noChangeAspect="1"/>
          </p:cNvPicPr>
          <p:nvPr/>
        </p:nvPicPr>
        <p:blipFill rotWithShape="1">
          <a:blip r:embed="rId4"/>
          <a:srcRect l="12698" r="26463" b="1"/>
          <a:stretch/>
        </p:blipFill>
        <p:spPr>
          <a:xfrm>
            <a:off x="9123532" y="3"/>
            <a:ext cx="3068471" cy="3558067"/>
          </a:xfrm>
          <a:prstGeom prst="rect">
            <a:avLst/>
          </a:prstGeom>
        </p:spPr>
      </p:pic>
    </p:spTree>
    <p:extLst>
      <p:ext uri="{BB962C8B-B14F-4D97-AF65-F5344CB8AC3E}">
        <p14:creationId xmlns:p14="http://schemas.microsoft.com/office/powerpoint/2010/main" val="281609274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8517C191-4CD0-481B-AF90-4AB53E695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4655" cy="4205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7A40625-9FE5-4126-97C0-DFAF3F46DBA4}"/>
              </a:ext>
            </a:extLst>
          </p:cNvPr>
          <p:cNvSpPr>
            <a:spLocks noGrp="1"/>
          </p:cNvSpPr>
          <p:nvPr>
            <p:ph type="ctrTitle"/>
          </p:nvPr>
        </p:nvSpPr>
        <p:spPr>
          <a:xfrm>
            <a:off x="5368507" y="639764"/>
            <a:ext cx="6117286" cy="2034426"/>
          </a:xfrm>
        </p:spPr>
        <p:txBody>
          <a:bodyPr anchor="b">
            <a:normAutofit/>
          </a:bodyPr>
          <a:lstStyle/>
          <a:p>
            <a:pPr algn="l"/>
            <a:r>
              <a:rPr lang="pl-PL" sz="6700">
                <a:solidFill>
                  <a:schemeClr val="bg1"/>
                </a:solidFill>
              </a:rPr>
              <a:t>Źródła liniowe</a:t>
            </a:r>
          </a:p>
        </p:txBody>
      </p:sp>
      <p:pic>
        <p:nvPicPr>
          <p:cNvPr id="5" name="Obraz 5" descr="Obraz zawierający tekst, droga, scena, zewnętrzne&#10;&#10;Opis wygenerowany automatycznie">
            <a:extLst>
              <a:ext uri="{FF2B5EF4-FFF2-40B4-BE49-F238E27FC236}">
                <a16:creationId xmlns:a16="http://schemas.microsoft.com/office/drawing/2014/main" id="{D3FC7CD5-72D4-4415-9FAE-F379646EF53C}"/>
              </a:ext>
            </a:extLst>
          </p:cNvPr>
          <p:cNvPicPr>
            <a:picLocks noChangeAspect="1"/>
          </p:cNvPicPr>
          <p:nvPr/>
        </p:nvPicPr>
        <p:blipFill rotWithShape="1">
          <a:blip r:embed="rId2"/>
          <a:srcRect l="10758" r="26414" b="2"/>
          <a:stretch/>
        </p:blipFill>
        <p:spPr>
          <a:xfrm>
            <a:off x="-5" y="10"/>
            <a:ext cx="4688006" cy="4197086"/>
          </a:xfrm>
          <a:prstGeom prst="rect">
            <a:avLst/>
          </a:prstGeom>
        </p:spPr>
      </p:pic>
      <p:pic>
        <p:nvPicPr>
          <p:cNvPr id="4" name="Obraz 4" descr="Obraz zawierający woda, niebo, zewnętrzne, łódź&#10;&#10;Opis wygenerowany automatycznie">
            <a:extLst>
              <a:ext uri="{FF2B5EF4-FFF2-40B4-BE49-F238E27FC236}">
                <a16:creationId xmlns:a16="http://schemas.microsoft.com/office/drawing/2014/main" id="{BE0EE958-A534-4E34-9B4C-72A7A1FA4C87}"/>
              </a:ext>
            </a:extLst>
          </p:cNvPr>
          <p:cNvPicPr>
            <a:picLocks noChangeAspect="1"/>
          </p:cNvPicPr>
          <p:nvPr/>
        </p:nvPicPr>
        <p:blipFill rotWithShape="1">
          <a:blip r:embed="rId3"/>
          <a:srcRect t="14843"/>
          <a:stretch/>
        </p:blipFill>
        <p:spPr>
          <a:xfrm>
            <a:off x="4" y="4197096"/>
            <a:ext cx="4681183" cy="2660904"/>
          </a:xfrm>
          <a:prstGeom prst="rect">
            <a:avLst/>
          </a:prstGeom>
        </p:spPr>
      </p:pic>
      <p:pic>
        <p:nvPicPr>
          <p:cNvPr id="6" name="Obraz 6" descr="Obraz zawierający budynek, woda, zewnętrzne, łódź&#10;&#10;Opis wygenerowany automatycznie">
            <a:extLst>
              <a:ext uri="{FF2B5EF4-FFF2-40B4-BE49-F238E27FC236}">
                <a16:creationId xmlns:a16="http://schemas.microsoft.com/office/drawing/2014/main" id="{1C6F4906-6966-4232-BF9F-049C6F8A6527}"/>
              </a:ext>
            </a:extLst>
          </p:cNvPr>
          <p:cNvPicPr>
            <a:picLocks noChangeAspect="1"/>
          </p:cNvPicPr>
          <p:nvPr/>
        </p:nvPicPr>
        <p:blipFill rotWithShape="1">
          <a:blip r:embed="rId4"/>
          <a:srcRect l="9775" r="10106" b="-2"/>
          <a:stretch/>
        </p:blipFill>
        <p:spPr>
          <a:xfrm>
            <a:off x="4681182" y="3393294"/>
            <a:ext cx="3761203" cy="3467360"/>
          </a:xfrm>
          <a:prstGeom prst="rect">
            <a:avLst/>
          </a:prstGeom>
        </p:spPr>
      </p:pic>
      <p:pic>
        <p:nvPicPr>
          <p:cNvPr id="7" name="Obraz 7" descr="Obraz zawierający podłoże, zewnętrzne, łódź, jednostka pływająca&#10;&#10;Opis wygenerowany automatycznie">
            <a:extLst>
              <a:ext uri="{FF2B5EF4-FFF2-40B4-BE49-F238E27FC236}">
                <a16:creationId xmlns:a16="http://schemas.microsoft.com/office/drawing/2014/main" id="{235BB456-99E5-499C-9CD3-133A7322167F}"/>
              </a:ext>
            </a:extLst>
          </p:cNvPr>
          <p:cNvPicPr>
            <a:picLocks noChangeAspect="1"/>
          </p:cNvPicPr>
          <p:nvPr/>
        </p:nvPicPr>
        <p:blipFill rotWithShape="1">
          <a:blip r:embed="rId5"/>
          <a:srcRect t="26739" r="1" b="26437"/>
          <a:stretch/>
        </p:blipFill>
        <p:spPr>
          <a:xfrm>
            <a:off x="8439049" y="3398831"/>
            <a:ext cx="3752951" cy="3470892"/>
          </a:xfrm>
          <a:prstGeom prst="rect">
            <a:avLst/>
          </a:prstGeom>
        </p:spPr>
      </p:pic>
    </p:spTree>
    <p:extLst>
      <p:ext uri="{BB962C8B-B14F-4D97-AF65-F5344CB8AC3E}">
        <p14:creationId xmlns:p14="http://schemas.microsoft.com/office/powerpoint/2010/main" val="1631884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gad, żółw&#10;&#10;Opis wygenerowany automatycznie">
            <a:extLst>
              <a:ext uri="{FF2B5EF4-FFF2-40B4-BE49-F238E27FC236}">
                <a16:creationId xmlns:a16="http://schemas.microsoft.com/office/drawing/2014/main" id="{B3D1ABFD-CA12-4A07-B8AE-3817B36AA608}"/>
              </a:ext>
            </a:extLst>
          </p:cNvPr>
          <p:cNvPicPr>
            <a:picLocks noChangeAspect="1"/>
          </p:cNvPicPr>
          <p:nvPr/>
        </p:nvPicPr>
        <p:blipFill rotWithShape="1">
          <a:blip r:embed="rId2">
            <a:alphaModFix amt="60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096B6593-00DC-4C09-8D3D-3E1F67C664BD}"/>
              </a:ext>
            </a:extLst>
          </p:cNvPr>
          <p:cNvSpPr>
            <a:spLocks noGrp="1"/>
          </p:cNvSpPr>
          <p:nvPr>
            <p:ph type="ctrTitle"/>
          </p:nvPr>
        </p:nvSpPr>
        <p:spPr>
          <a:xfrm>
            <a:off x="960120" y="640080"/>
            <a:ext cx="10268712" cy="3227832"/>
          </a:xfrm>
        </p:spPr>
        <p:txBody>
          <a:bodyPr anchor="b">
            <a:normAutofit/>
          </a:bodyPr>
          <a:lstStyle/>
          <a:p>
            <a:r>
              <a:rPr lang="pl-PL" sz="6200" b="1"/>
              <a:t>Zanieczyszczenia wód powodują choroby i śmierć zwierząt morskich</a:t>
            </a:r>
          </a:p>
        </p:txBody>
      </p:sp>
    </p:spTree>
    <p:extLst>
      <p:ext uri="{BB962C8B-B14F-4D97-AF65-F5344CB8AC3E}">
        <p14:creationId xmlns:p14="http://schemas.microsoft.com/office/powerpoint/2010/main" val="91636097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Obraz 4" descr="Obraz zawierający dno oceanu&#10;&#10;Opis wygenerowany automatycznie">
            <a:extLst>
              <a:ext uri="{FF2B5EF4-FFF2-40B4-BE49-F238E27FC236}">
                <a16:creationId xmlns:a16="http://schemas.microsoft.com/office/drawing/2014/main" id="{EB7A55C3-A0D5-4329-ADAB-2654780EB0C3}"/>
              </a:ext>
            </a:extLst>
          </p:cNvPr>
          <p:cNvPicPr>
            <a:picLocks noChangeAspect="1"/>
          </p:cNvPicPr>
          <p:nvPr/>
        </p:nvPicPr>
        <p:blipFill rotWithShape="1">
          <a:blip r:embed="rId2"/>
          <a:srcRect l="24563" r="10957"/>
          <a:stretch/>
        </p:blipFill>
        <p:spPr>
          <a:xfrm>
            <a:off x="20" y="10"/>
            <a:ext cx="7503091" cy="6857990"/>
          </a:xfrm>
          <a:prstGeom prst="rect">
            <a:avLst/>
          </a:prstGeom>
        </p:spPr>
      </p:pic>
      <p:pic>
        <p:nvPicPr>
          <p:cNvPr id="6" name="Obraz 6" descr="Obraz zawierający szkło, plastikowy&#10;&#10;Opis wygenerowany automatycznie">
            <a:extLst>
              <a:ext uri="{FF2B5EF4-FFF2-40B4-BE49-F238E27FC236}">
                <a16:creationId xmlns:a16="http://schemas.microsoft.com/office/drawing/2014/main" id="{8D4299C4-F68D-4C23-AEAB-A06F258980AC}"/>
              </a:ext>
            </a:extLst>
          </p:cNvPr>
          <p:cNvPicPr>
            <a:picLocks noChangeAspect="1"/>
          </p:cNvPicPr>
          <p:nvPr/>
        </p:nvPicPr>
        <p:blipFill rotWithShape="1">
          <a:blip r:embed="rId3"/>
          <a:srcRect l="7110" r="-4" b="-4"/>
          <a:stretch/>
        </p:blipFill>
        <p:spPr>
          <a:xfrm>
            <a:off x="7462770" y="1"/>
            <a:ext cx="4729230" cy="3418590"/>
          </a:xfrm>
          <a:prstGeom prst="rect">
            <a:avLst/>
          </a:prstGeom>
        </p:spPr>
      </p:pic>
      <p:pic>
        <p:nvPicPr>
          <p:cNvPr id="5" name="Obraz 5" descr="Obraz zawierający woda, zewnętrzne&#10;&#10;Opis wygenerowany automatycznie">
            <a:extLst>
              <a:ext uri="{FF2B5EF4-FFF2-40B4-BE49-F238E27FC236}">
                <a16:creationId xmlns:a16="http://schemas.microsoft.com/office/drawing/2014/main" id="{42CAFB74-44C8-47CB-BD0A-28985A2EA03E}"/>
              </a:ext>
            </a:extLst>
          </p:cNvPr>
          <p:cNvPicPr>
            <a:picLocks noChangeAspect="1"/>
          </p:cNvPicPr>
          <p:nvPr/>
        </p:nvPicPr>
        <p:blipFill rotWithShape="1">
          <a:blip r:embed="rId4"/>
          <a:srcRect t="4189" r="-3" b="-3"/>
          <a:stretch/>
        </p:blipFill>
        <p:spPr>
          <a:xfrm>
            <a:off x="7462768" y="3425032"/>
            <a:ext cx="4729232" cy="3432968"/>
          </a:xfrm>
          <a:prstGeom prst="rect">
            <a:avLst/>
          </a:prstGeom>
        </p:spPr>
      </p:pic>
    </p:spTree>
    <p:extLst>
      <p:ext uri="{BB962C8B-B14F-4D97-AF65-F5344CB8AC3E}">
        <p14:creationId xmlns:p14="http://schemas.microsoft.com/office/powerpoint/2010/main" val="2590992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9"/>
            <a:ext cx="12192000" cy="2645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09666B8-060E-4FA2-BBD7-AF9CFF94A027}"/>
              </a:ext>
            </a:extLst>
          </p:cNvPr>
          <p:cNvSpPr>
            <a:spLocks noGrp="1"/>
          </p:cNvSpPr>
          <p:nvPr>
            <p:ph type="ctrTitle"/>
          </p:nvPr>
        </p:nvSpPr>
        <p:spPr>
          <a:xfrm>
            <a:off x="962751" y="4868620"/>
            <a:ext cx="10268712" cy="1169121"/>
          </a:xfrm>
        </p:spPr>
        <p:txBody>
          <a:bodyPr anchor="ctr">
            <a:normAutofit/>
          </a:bodyPr>
          <a:lstStyle/>
          <a:p>
            <a:r>
              <a:rPr lang="pl-PL" sz="3400" b="1">
                <a:solidFill>
                  <a:schemeClr val="bg1"/>
                </a:solidFill>
                <a:latin typeface="Franklin Gothic Book"/>
              </a:rPr>
              <a:t>Zanieczyszczona</a:t>
            </a:r>
            <a:r>
              <a:rPr lang="pl-PL" sz="3400">
                <a:solidFill>
                  <a:schemeClr val="bg1"/>
                </a:solidFill>
                <a:latin typeface="Franklin Gothic Book"/>
              </a:rPr>
              <a:t> woda zabija więcej dzieci niż wojna!</a:t>
            </a:r>
          </a:p>
          <a:p>
            <a:endParaRPr lang="pl-PL" sz="3400" dirty="0">
              <a:solidFill>
                <a:schemeClr val="bg1"/>
              </a:solidFill>
              <a:latin typeface="Franklin Gothic Book"/>
            </a:endParaRPr>
          </a:p>
        </p:txBody>
      </p:sp>
      <p:sp>
        <p:nvSpPr>
          <p:cNvPr id="3" name="Podtytuł 2">
            <a:extLst>
              <a:ext uri="{FF2B5EF4-FFF2-40B4-BE49-F238E27FC236}">
                <a16:creationId xmlns:a16="http://schemas.microsoft.com/office/drawing/2014/main" id="{9B353135-9E51-4B28-BB7C-F1FFD2C8C827}"/>
              </a:ext>
            </a:extLst>
          </p:cNvPr>
          <p:cNvSpPr>
            <a:spLocks noGrp="1"/>
          </p:cNvSpPr>
          <p:nvPr>
            <p:ph type="subTitle" idx="1"/>
          </p:nvPr>
        </p:nvSpPr>
        <p:spPr>
          <a:xfrm>
            <a:off x="1448706" y="5962888"/>
            <a:ext cx="9305430" cy="689844"/>
          </a:xfrm>
        </p:spPr>
        <p:txBody>
          <a:bodyPr vert="horz" lIns="91440" tIns="45720" rIns="91440" bIns="45720" rtlCol="0" anchor="ctr">
            <a:normAutofit/>
          </a:bodyPr>
          <a:lstStyle/>
          <a:p>
            <a:pPr>
              <a:lnSpc>
                <a:spcPct val="91000"/>
              </a:lnSpc>
            </a:pPr>
            <a:r>
              <a:rPr lang="pl-PL" sz="1200" b="1">
                <a:latin typeface="Franklin Gothic Book"/>
              </a:rPr>
              <a:t>Kobieta daje swojemu dziecku do picia brudną wodę po zmywaniu naczyń. Taką samą wodę piją codziennie 884 miliony ludzi na całym świecie. ONZ donosi, że brudna woda zabija więcej ludzi niż wojny. Rocznie 3,5 miliona umiera z powodu chorób związanych z jej jakością.</a:t>
            </a:r>
          </a:p>
          <a:p>
            <a:pPr>
              <a:lnSpc>
                <a:spcPct val="91000"/>
              </a:lnSpc>
            </a:pPr>
            <a:endParaRPr lang="pl-PL" sz="1200" b="1">
              <a:latin typeface="Franklin Gothic Book"/>
            </a:endParaRPr>
          </a:p>
        </p:txBody>
      </p:sp>
      <p:pic>
        <p:nvPicPr>
          <p:cNvPr id="4" name="Obraz 4" descr="Obraz zawierający podłoże, osoba, mężczyzna, zewnętrzne&#10;&#10;Opis wygenerowany automatycznie">
            <a:extLst>
              <a:ext uri="{FF2B5EF4-FFF2-40B4-BE49-F238E27FC236}">
                <a16:creationId xmlns:a16="http://schemas.microsoft.com/office/drawing/2014/main" id="{0CC54738-E927-4735-83CD-93F931A67204}"/>
              </a:ext>
            </a:extLst>
          </p:cNvPr>
          <p:cNvPicPr>
            <a:picLocks noChangeAspect="1"/>
          </p:cNvPicPr>
          <p:nvPr/>
        </p:nvPicPr>
        <p:blipFill rotWithShape="1">
          <a:blip r:embed="rId2"/>
          <a:srcRect l="15321" r="3323" b="-1"/>
          <a:stretch/>
        </p:blipFill>
        <p:spPr>
          <a:xfrm>
            <a:off x="20" y="1"/>
            <a:ext cx="6092932" cy="4404480"/>
          </a:xfrm>
          <a:prstGeom prst="rect">
            <a:avLst/>
          </a:prstGeom>
        </p:spPr>
      </p:pic>
      <p:pic>
        <p:nvPicPr>
          <p:cNvPr id="5" name="Obraz 5" descr="Obraz zawierający podłoże, osoba, zewnętrzne&#10;&#10;Opis wygenerowany automatycznie">
            <a:extLst>
              <a:ext uri="{FF2B5EF4-FFF2-40B4-BE49-F238E27FC236}">
                <a16:creationId xmlns:a16="http://schemas.microsoft.com/office/drawing/2014/main" id="{CC0EB0C4-8A76-4D0A-8F71-C48666A58C25}"/>
              </a:ext>
            </a:extLst>
          </p:cNvPr>
          <p:cNvPicPr>
            <a:picLocks noChangeAspect="1"/>
          </p:cNvPicPr>
          <p:nvPr/>
        </p:nvPicPr>
        <p:blipFill rotWithShape="1">
          <a:blip r:embed="rId3"/>
          <a:srcRect r="18252" b="-1"/>
          <a:stretch/>
        </p:blipFill>
        <p:spPr>
          <a:xfrm>
            <a:off x="6092952" y="-3"/>
            <a:ext cx="6099048" cy="4407155"/>
          </a:xfrm>
          <a:prstGeom prst="rect">
            <a:avLst/>
          </a:prstGeom>
        </p:spPr>
      </p:pic>
    </p:spTree>
    <p:extLst>
      <p:ext uri="{BB962C8B-B14F-4D97-AF65-F5344CB8AC3E}">
        <p14:creationId xmlns:p14="http://schemas.microsoft.com/office/powerpoint/2010/main" val="335507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700"/>
                                        <p:tgtEl>
                                          <p:spTgt spid="4"/>
                                        </p:tgtEl>
                                      </p:cBhvr>
                                    </p:animEffect>
                                  </p:childTnLst>
                                </p:cTn>
                              </p:par>
                              <p:par>
                                <p:cTn id="14" presetID="10" presetClass="entr" presetSubtype="0" fill="hold" nodeType="withEffect">
                                  <p:stCondLst>
                                    <p:cond delay="0"/>
                                  </p:stCondLst>
                                  <p:iterate>
                                    <p:tmPct val="1000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16</Slides>
  <Notes>0</Notes>
  <HiddenSlides>0</HiddenSlides>
  <MMClips>0</MMClips>
  <ScaleCrop>false</ScaleCrop>
  <HeadingPairs>
    <vt:vector size="4" baseType="variant">
      <vt:variant>
        <vt:lpstr>Motyw</vt:lpstr>
      </vt:variant>
      <vt:variant>
        <vt:i4>1</vt:i4>
      </vt:variant>
      <vt:variant>
        <vt:lpstr>Tytuły slajdów</vt:lpstr>
      </vt:variant>
      <vt:variant>
        <vt:i4>16</vt:i4>
      </vt:variant>
    </vt:vector>
  </HeadingPairs>
  <TitlesOfParts>
    <vt:vector size="17" baseType="lpstr">
      <vt:lpstr>JuxtaposeVTI</vt:lpstr>
      <vt:lpstr>Zanieczyszczenia wód</vt:lpstr>
      <vt:lpstr>Zanieczyszczenie wód – niekorzystne zmiany właściwości fizycznych, chemicznych i bakteriologicznych wody, spowodowane wprowadzaniem w nadmiarze substancji nieorganicznych (stałych, płynnych, gazowych), organicznych, radioaktywnych czy ciepła, które ograniczają lub uniemożliwiają wykorzystywanie wody do picia i celów gospodarczych.</vt:lpstr>
      <vt:lpstr>Źródła zanieczyszczenia wód</vt:lpstr>
      <vt:lpstr>Źródła obszarowe</vt:lpstr>
      <vt:lpstr>źródła punktowe</vt:lpstr>
      <vt:lpstr>Źródła liniowe</vt:lpstr>
      <vt:lpstr>Zanieczyszczenia wód powodują choroby i śmierć zwierząt morskich</vt:lpstr>
      <vt:lpstr>Prezentacja programu PowerPoint</vt:lpstr>
      <vt:lpstr>Zanieczyszczona woda zabija więcej dzieci niż wojna! </vt:lpstr>
      <vt:lpstr>Zanieczyszczenia wody można zmniejszyć dzięki: </vt:lpstr>
      <vt:lpstr>budowaniu nowych oczyszczalni ścieków oraz modernizacji starych</vt:lpstr>
      <vt:lpstr>stosowaniu wodoszczelnych technologii lub technologii o zamkniętych obiegach wody</vt:lpstr>
      <vt:lpstr>ograniczaniu ilości zanieczyszczeń wprowadzanych do tych wód</vt:lpstr>
      <vt:lpstr>racjonalnemu gospodarowaniu wody</vt:lpstr>
      <vt:lpstr>Źródła:</vt:lpstr>
      <vt:lpstr>Dziękuję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542</cp:revision>
  <dcterms:created xsi:type="dcterms:W3CDTF">2021-04-24T09:52:59Z</dcterms:created>
  <dcterms:modified xsi:type="dcterms:W3CDTF">2021-04-25T19:41:37Z</dcterms:modified>
</cp:coreProperties>
</file>