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5" r:id="rId4"/>
    <p:sldId id="260" r:id="rId5"/>
    <p:sldId id="262" r:id="rId6"/>
    <p:sldId id="263" r:id="rId7"/>
    <p:sldId id="264" r:id="rId8"/>
    <p:sldId id="261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16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1177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73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446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9097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437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38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17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52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73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80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88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82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92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79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2B05-D194-4D20-B6D7-79F416E87D72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145C24-433B-4253-B7ED-0696C5E3AD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08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3DE952-CEEE-4FEC-9A48-6775963C4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530" y="1798982"/>
            <a:ext cx="12006470" cy="2387600"/>
          </a:xfrm>
        </p:spPr>
        <p:txBody>
          <a:bodyPr>
            <a:noAutofit/>
          </a:bodyPr>
          <a:lstStyle/>
          <a:p>
            <a:r>
              <a:rPr lang="pl-PL" sz="96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ZMIANY KLIMATYCZNE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A7E42B6-2E41-475E-9AF0-25596D7EA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5" y="5934421"/>
            <a:ext cx="9144000" cy="1655762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005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A29CB1-853C-4F0D-85DC-1AAD83AF0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122"/>
          </a:xfrm>
        </p:spPr>
        <p:txBody>
          <a:bodyPr>
            <a:normAutofit/>
          </a:bodyPr>
          <a:lstStyle/>
          <a:p>
            <a:r>
              <a:rPr lang="pl-PL" dirty="0"/>
              <a:t>Pożary traw i lasów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A40BBC-4CD0-44A0-91FA-4D6200712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243"/>
            <a:ext cx="8596668" cy="4557119"/>
          </a:xfrm>
        </p:spPr>
        <p:txBody>
          <a:bodyPr/>
          <a:lstStyle/>
          <a:p>
            <a:r>
              <a:rPr lang="pl-PL" dirty="0"/>
              <a:t>Pożary w umiarkowanym stopniu mają pozytywny wpływ na większość organizmów, ponieważ są potrzebne np. do otwarcia niektórych łupin nasiennych roślin. Jednak mamy do czynienia z za dużą częstotliwością ich występowania. Zmiana klimatu powoduje susze i wysokie temperatury, które sprzyjają spalaniu się obszarów. </a:t>
            </a:r>
          </a:p>
          <a:p>
            <a:r>
              <a:rPr lang="pl-PL" dirty="0"/>
              <a:t>W ogniu ginie wiele gatunków zwierząt</a:t>
            </a:r>
          </a:p>
          <a:p>
            <a:r>
              <a:rPr lang="pl-PL" dirty="0"/>
              <a:t>Palone zostają rośliny</a:t>
            </a:r>
          </a:p>
          <a:p>
            <a:r>
              <a:rPr lang="pl-PL" dirty="0"/>
              <a:t>9 z 10 lat z największą notowaną liczbą pożarów miało miejsce po 2000 roku</a:t>
            </a:r>
          </a:p>
        </p:txBody>
      </p:sp>
    </p:spTree>
    <p:extLst>
      <p:ext uri="{BB962C8B-B14F-4D97-AF65-F5344CB8AC3E}">
        <p14:creationId xmlns:p14="http://schemas.microsoft.com/office/powerpoint/2010/main" val="230810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67B0C9-A84E-4184-910A-29402A03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9113"/>
          </a:xfrm>
        </p:spPr>
        <p:txBody>
          <a:bodyPr/>
          <a:lstStyle/>
          <a:p>
            <a:r>
              <a:rPr lang="pl-PL" dirty="0"/>
              <a:t>Odpływ słodkiej wody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CB8DC0-2ACC-4CD6-AE8B-1FF70CFDF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497"/>
            <a:ext cx="8596668" cy="4543866"/>
          </a:xfrm>
        </p:spPr>
        <p:txBody>
          <a:bodyPr/>
          <a:lstStyle/>
          <a:p>
            <a:r>
              <a:rPr lang="pl-PL" dirty="0"/>
              <a:t>71% Ziemi pokrywa woda, ale niewiele ponad 2% to woda słodka</a:t>
            </a:r>
          </a:p>
          <a:p>
            <a:r>
              <a:rPr lang="pl-PL" dirty="0"/>
              <a:t>Przewiduje się, że w 2030 r. globalny popyt na wodę na przekroczyć podać o 40%</a:t>
            </a:r>
          </a:p>
          <a:p>
            <a:r>
              <a:rPr lang="pl-PL" dirty="0"/>
              <a:t>Dla przykładu- w Pakistanie w 1947 roku, na mieszkańca przypadało 5 tys. M3 dostępnej wody, obecnie jest to 1 tys., a liczba ta będzie jeszcze malała</a:t>
            </a:r>
          </a:p>
          <a:p>
            <a:r>
              <a:rPr lang="pl-PL" dirty="0"/>
              <a:t>Wiele największych jezior zaczęło wysychać- np. morze Aralskie w ostatnich dekadach utraciło ponad 90% objętości</a:t>
            </a:r>
          </a:p>
        </p:txBody>
      </p:sp>
    </p:spTree>
    <p:extLst>
      <p:ext uri="{BB962C8B-B14F-4D97-AF65-F5344CB8AC3E}">
        <p14:creationId xmlns:p14="http://schemas.microsoft.com/office/powerpoint/2010/main" val="390076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34F84-5909-4145-883A-7CE21F3A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/>
          <a:lstStyle/>
          <a:p>
            <a:r>
              <a:rPr lang="pl-PL" dirty="0"/>
              <a:t>Oceany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3391AA-8FA1-4321-B6A2-7E0D27148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513"/>
            <a:ext cx="8596668" cy="4437849"/>
          </a:xfrm>
        </p:spPr>
        <p:txBody>
          <a:bodyPr/>
          <a:lstStyle/>
          <a:p>
            <a:r>
              <a:rPr lang="pl-PL" dirty="0"/>
              <a:t>Wpływ człowieka spowodował, że bez szkody zachowało się jedynie 13% wszystkich oceanów</a:t>
            </a:r>
          </a:p>
          <a:p>
            <a:r>
              <a:rPr lang="pl-PL" dirty="0"/>
              <a:t>Zostały zakwaszone, przez co mogą odpowiadać za wzrost ocieplenia</a:t>
            </a:r>
          </a:p>
          <a:p>
            <a:r>
              <a:rPr lang="pl-PL" dirty="0"/>
              <a:t>Rafy koralowe- bardzo ważne dla ekosystemów w ponad 90%</a:t>
            </a:r>
          </a:p>
        </p:txBody>
      </p:sp>
    </p:spTree>
    <p:extLst>
      <p:ext uri="{BB962C8B-B14F-4D97-AF65-F5344CB8AC3E}">
        <p14:creationId xmlns:p14="http://schemas.microsoft.com/office/powerpoint/2010/main" val="74296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577B11-7125-4433-9748-D88D8847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391"/>
          </a:xfrm>
        </p:spPr>
        <p:txBody>
          <a:bodyPr/>
          <a:lstStyle/>
          <a:p>
            <a:r>
              <a:rPr lang="pl-PL" dirty="0"/>
              <a:t>Zmiany widoczne w ostatnich latach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E70CC9-CDF9-4B08-8DC1-AA8D24303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0991"/>
            <a:ext cx="8596668" cy="4570371"/>
          </a:xfrm>
        </p:spPr>
        <p:txBody>
          <a:bodyPr/>
          <a:lstStyle/>
          <a:p>
            <a:r>
              <a:rPr lang="pl-PL" dirty="0"/>
              <a:t>Od 1980 roku liczba niebezpiecznych fal upałów zwiększyła się 50 razy</a:t>
            </a:r>
          </a:p>
          <a:p>
            <a:r>
              <a:rPr lang="pl-PL" dirty="0"/>
              <a:t>5 najcieplejszych lat w Europie od 1500 r. zdarzyło się po 2002 r. </a:t>
            </a:r>
          </a:p>
          <a:p>
            <a:r>
              <a:rPr lang="pl-PL" dirty="0"/>
              <a:t>W 2016 roku w Iraku przekroczyła 37,8 st. C w maju, 43,3 st. C w czerwcu i 48,9 st. C w lipcu </a:t>
            </a:r>
          </a:p>
          <a:p>
            <a:r>
              <a:rPr lang="pl-PL" dirty="0"/>
              <a:t>Średnia maksymalna temperatura latem w 354 większych miastach wynosi co najmniej 35 st. C</a:t>
            </a:r>
          </a:p>
          <a:p>
            <a:r>
              <a:rPr lang="pl-PL" dirty="0"/>
              <a:t>Topnienie </a:t>
            </a:r>
            <a:r>
              <a:rPr lang="pl-PL" dirty="0">
                <a:solidFill>
                  <a:srgbClr val="333333"/>
                </a:solidFill>
              </a:rPr>
              <a:t>p</a:t>
            </a:r>
            <a:r>
              <a:rPr lang="pl-PL" b="0" i="0" dirty="0">
                <a:solidFill>
                  <a:srgbClr val="333333"/>
                </a:solidFill>
                <a:effectLst/>
              </a:rPr>
              <a:t>okrywy lodowej Grenlandii, arktycznego lodu morskiego i wielu lodowców w Europie</a:t>
            </a:r>
          </a:p>
          <a:p>
            <a:r>
              <a:rPr lang="pl-PL" dirty="0">
                <a:solidFill>
                  <a:srgbClr val="333333"/>
                </a:solidFill>
              </a:rPr>
              <a:t>Zmniejszanie się zasięgu pokrywy śnieżnej i ogrzanie większości wiecznej zmarzliny</a:t>
            </a:r>
          </a:p>
          <a:p>
            <a:r>
              <a:rPr lang="pl-PL" dirty="0">
                <a:solidFill>
                  <a:srgbClr val="333333"/>
                </a:solidFill>
              </a:rPr>
              <a:t>Wzrost częstotliwości i długości upałów</a:t>
            </a:r>
          </a:p>
          <a:p>
            <a:r>
              <a:rPr lang="pl-PL" dirty="0">
                <a:solidFill>
                  <a:srgbClr val="333333"/>
                </a:solidFill>
              </a:rPr>
              <a:t>Coraz poważniejsze susze hydrologiczne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150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5A7C0CD-3D27-42A0-9360-16F7FC21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595" y="2768600"/>
            <a:ext cx="8596668" cy="1320800"/>
          </a:xfrm>
        </p:spPr>
        <p:txBody>
          <a:bodyPr/>
          <a:lstStyle/>
          <a:p>
            <a:r>
              <a:rPr lang="pl-PL" dirty="0"/>
              <a:t>Skutki wzrostu temperatury o:</a:t>
            </a:r>
          </a:p>
        </p:txBody>
      </p:sp>
    </p:spTree>
    <p:extLst>
      <p:ext uri="{BB962C8B-B14F-4D97-AF65-F5344CB8AC3E}">
        <p14:creationId xmlns:p14="http://schemas.microsoft.com/office/powerpoint/2010/main" val="355495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09456-AD22-4F3F-9611-64C3FA99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122"/>
          </a:xfrm>
        </p:spPr>
        <p:txBody>
          <a:bodyPr/>
          <a:lstStyle/>
          <a:p>
            <a:r>
              <a:rPr lang="pl-PL" dirty="0"/>
              <a:t>2 stopnie C ocieplenia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972EC-297A-4A72-A552-652ACBEA1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3"/>
          </a:xfrm>
        </p:spPr>
        <p:txBody>
          <a:bodyPr/>
          <a:lstStyle/>
          <a:p>
            <a:r>
              <a:rPr lang="pl-PL" dirty="0"/>
              <a:t>Nieprzekroczenie 2 stopni wymaga „emisji ujemnych”, czyli usunięcia części dwutlenku węgla z atmosfery </a:t>
            </a:r>
          </a:p>
          <a:p>
            <a:r>
              <a:rPr lang="pl-PL" dirty="0"/>
              <a:t>Rozpadanie się lądolodów, w skutek czego zalane zostaną największe miasta takie jak Miami, Hongkong, czy </a:t>
            </a:r>
            <a:r>
              <a:rPr lang="pl-PL" dirty="0" err="1"/>
              <a:t>Szangaj</a:t>
            </a:r>
            <a:endParaRPr lang="pl-PL" dirty="0"/>
          </a:p>
          <a:p>
            <a:r>
              <a:rPr lang="pl-PL" dirty="0"/>
              <a:t>8% ludzkości dotknie niedobór wody</a:t>
            </a:r>
          </a:p>
          <a:p>
            <a:r>
              <a:rPr lang="pl-PL" dirty="0"/>
              <a:t>Brak możliwości życia w strefie równikowej</a:t>
            </a:r>
          </a:p>
          <a:p>
            <a:r>
              <a:rPr lang="pl-PL" dirty="0"/>
              <a:t>Fale upałów </a:t>
            </a:r>
          </a:p>
          <a:p>
            <a:r>
              <a:rPr lang="pl-PL" dirty="0"/>
              <a:t>Np. w Indiach liczba skrajnych upałów będzie 32 razy większa, każda fala będzie 5-krotnie dłuższa i ucierpi 93 razy więcej osób</a:t>
            </a:r>
          </a:p>
          <a:p>
            <a:r>
              <a:rPr lang="pl-PL" dirty="0"/>
              <a:t>Zagrożenie 98% raf koralowych</a:t>
            </a:r>
          </a:p>
          <a:p>
            <a:r>
              <a:rPr lang="pl-PL" dirty="0"/>
              <a:t>Wymieranie wielu gatunków </a:t>
            </a:r>
          </a:p>
          <a:p>
            <a:r>
              <a:rPr lang="pl-PL" dirty="0"/>
              <a:t>Wzrost poziomu morza o 50 cm</a:t>
            </a:r>
          </a:p>
        </p:txBody>
      </p:sp>
    </p:spTree>
    <p:extLst>
      <p:ext uri="{BB962C8B-B14F-4D97-AF65-F5344CB8AC3E}">
        <p14:creationId xmlns:p14="http://schemas.microsoft.com/office/powerpoint/2010/main" val="3437309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FAF60A-2D3E-49B1-BDEA-A352B687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9357"/>
          </a:xfrm>
        </p:spPr>
        <p:txBody>
          <a:bodyPr/>
          <a:lstStyle/>
          <a:p>
            <a:r>
              <a:rPr lang="pl-PL" dirty="0"/>
              <a:t>3 stopnie ocieplenia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7BC2A-89BD-48EA-AB33-96892B17D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243"/>
            <a:ext cx="8596668" cy="4557119"/>
          </a:xfrm>
        </p:spPr>
        <p:txBody>
          <a:bodyPr/>
          <a:lstStyle/>
          <a:p>
            <a:r>
              <a:rPr lang="pl-PL" dirty="0"/>
              <a:t>Nieustająca susza w południowej Europie</a:t>
            </a:r>
          </a:p>
          <a:p>
            <a:r>
              <a:rPr lang="pl-PL" dirty="0"/>
              <a:t>Susza trwająca 19 miesięcy w Ameryce Środkowej</a:t>
            </a:r>
          </a:p>
          <a:p>
            <a:r>
              <a:rPr lang="pl-PL" dirty="0"/>
              <a:t>W Północnej Afryce- 5 lat</a:t>
            </a:r>
          </a:p>
          <a:p>
            <a:r>
              <a:rPr lang="pl-PL" dirty="0"/>
              <a:t>Ogromne pożary palące 2 razy większy obszar niż obecnie nad Morzem Śródziemnym i 6 razy większy w USA</a:t>
            </a:r>
          </a:p>
          <a:p>
            <a:r>
              <a:rPr lang="pl-PL" dirty="0"/>
              <a:t>Zostaną osiągnięte do ok. 2100 roku, według porozumienia paryskiego</a:t>
            </a:r>
          </a:p>
          <a:p>
            <a:r>
              <a:rPr lang="pl-PL" dirty="0"/>
              <a:t>Zagrożone przetrwanie praktycznie wszystkich gatunków endemicznych z wysp i większości gór</a:t>
            </a:r>
          </a:p>
          <a:p>
            <a:r>
              <a:rPr lang="pl-PL" dirty="0"/>
              <a:t>Ogromne burze</a:t>
            </a:r>
          </a:p>
        </p:txBody>
      </p:sp>
    </p:spTree>
    <p:extLst>
      <p:ext uri="{BB962C8B-B14F-4D97-AF65-F5344CB8AC3E}">
        <p14:creationId xmlns:p14="http://schemas.microsoft.com/office/powerpoint/2010/main" val="143988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8AA555-83C8-4C5A-ADF8-92620E59C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374"/>
          </a:xfrm>
        </p:spPr>
        <p:txBody>
          <a:bodyPr/>
          <a:lstStyle/>
          <a:p>
            <a:r>
              <a:rPr lang="pl-PL" dirty="0"/>
              <a:t>4 stopnie ocieplenia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8A77D8-7BC4-4729-96B0-D53887C01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504110"/>
          </a:xfrm>
        </p:spPr>
        <p:txBody>
          <a:bodyPr/>
          <a:lstStyle/>
          <a:p>
            <a:r>
              <a:rPr lang="pl-PL" dirty="0"/>
              <a:t>9 razy więcej śmierci spowodowanych upałem</a:t>
            </a:r>
          </a:p>
          <a:p>
            <a:r>
              <a:rPr lang="pl-PL" dirty="0"/>
              <a:t>Wielkie szkody powodziowe (np. w Bangladeszu- 30 razy większe, w Indiach 20, a w Wielkiej Brytanii- 60 razy)</a:t>
            </a:r>
          </a:p>
          <a:p>
            <a:r>
              <a:rPr lang="pl-PL" dirty="0"/>
              <a:t>6 różnych rodzajów klęsk żywiołowych i straty o wartości 600 trylionów dolarów (2 razy więcej niż cały obecny majątek na świecie)</a:t>
            </a:r>
          </a:p>
          <a:p>
            <a:r>
              <a:rPr lang="pl-PL" dirty="0"/>
              <a:t>2 razy więcej wojen i konfliktów </a:t>
            </a:r>
          </a:p>
          <a:p>
            <a:r>
              <a:rPr lang="pl-PL" dirty="0"/>
              <a:t>Duże migracje klimatyczne</a:t>
            </a:r>
          </a:p>
        </p:txBody>
      </p:sp>
    </p:spTree>
    <p:extLst>
      <p:ext uri="{BB962C8B-B14F-4D97-AF65-F5344CB8AC3E}">
        <p14:creationId xmlns:p14="http://schemas.microsoft.com/office/powerpoint/2010/main" val="65918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2D8C7B-A003-4412-9402-2A594C75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617"/>
          </a:xfrm>
        </p:spPr>
        <p:txBody>
          <a:bodyPr/>
          <a:lstStyle/>
          <a:p>
            <a:r>
              <a:rPr lang="pl-PL" dirty="0"/>
              <a:t>8 stopni ocieplenia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A08BA7-76D9-440E-A2EA-B0A964B9D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497"/>
            <a:ext cx="8596668" cy="4543866"/>
          </a:xfrm>
        </p:spPr>
        <p:txBody>
          <a:bodyPr/>
          <a:lstStyle/>
          <a:p>
            <a:r>
              <a:rPr lang="pl-PL" dirty="0"/>
              <a:t>Brak możliwości życia ludzi w strefie równikowej i zwrotnikowej z powodu tak wysokiej temperatury</a:t>
            </a:r>
          </a:p>
          <a:p>
            <a:r>
              <a:rPr lang="pl-PL" dirty="0"/>
              <a:t>Podniesienie się oceanów o prawie 61 metrów, co skutkowałoby zalaniem 2/3 największych miast na świecie</a:t>
            </a:r>
          </a:p>
          <a:p>
            <a:r>
              <a:rPr lang="pl-PL" dirty="0"/>
              <a:t>Na całej Ziemi nie byłoby gruntu do prawy pożywienia</a:t>
            </a:r>
          </a:p>
          <a:p>
            <a:r>
              <a:rPr lang="pl-PL" dirty="0"/>
              <a:t>Pożary lasów na bardzo dużą skalę</a:t>
            </a:r>
          </a:p>
          <a:p>
            <a:r>
              <a:rPr lang="pl-PL" dirty="0"/>
              <a:t>Huragany na wybrzeżach</a:t>
            </a:r>
          </a:p>
          <a:p>
            <a:r>
              <a:rPr lang="pl-PL" dirty="0"/>
              <a:t>1/3 Ziemi osiągnęłaby tak dużą temperaturę, że nie dałoby się tam w ogóle przeżyć </a:t>
            </a:r>
          </a:p>
        </p:txBody>
      </p:sp>
    </p:spTree>
    <p:extLst>
      <p:ext uri="{BB962C8B-B14F-4D97-AF65-F5344CB8AC3E}">
        <p14:creationId xmlns:p14="http://schemas.microsoft.com/office/powerpoint/2010/main" val="15679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727AF-EF79-4BE3-9512-B1E10298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2365"/>
          </a:xfrm>
        </p:spPr>
        <p:txBody>
          <a:bodyPr/>
          <a:lstStyle/>
          <a:p>
            <a:r>
              <a:rPr lang="pl-PL" dirty="0"/>
              <a:t>Głód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0ACFA-4426-4719-B299-DC089575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7739"/>
            <a:ext cx="8596668" cy="4583623"/>
          </a:xfrm>
        </p:spPr>
        <p:txBody>
          <a:bodyPr/>
          <a:lstStyle/>
          <a:p>
            <a:r>
              <a:rPr lang="pl-PL" dirty="0"/>
              <a:t>Z każdym stopniem ocieplenia wydajność uprawy zbóż maleje o 10%</a:t>
            </a:r>
          </a:p>
          <a:p>
            <a:r>
              <a:rPr lang="pl-PL" dirty="0"/>
              <a:t>Przy 4 st. Ocieplenia plony kukurydzy w USA zmaleją o połowę, które jest obecnie największym jej producentem, a przewidywane spadki wielkich producentów, jak np. Chiny, to 1/5</a:t>
            </a:r>
          </a:p>
          <a:p>
            <a:r>
              <a:rPr lang="pl-PL" dirty="0"/>
              <a:t>Ocieplenie spowoduje większą liczbę owadów, co także obniży plony o 2-4%</a:t>
            </a:r>
          </a:p>
          <a:p>
            <a:r>
              <a:rPr lang="pl-PL" dirty="0"/>
              <a:t>Następuje erozja gleb</a:t>
            </a:r>
          </a:p>
          <a:p>
            <a:r>
              <a:rPr lang="pl-PL" dirty="0"/>
              <a:t>Zmiany zachodzące powodują powodzie, susze, cyklony, tropikalne burze i huragany, które zniszczą plony</a:t>
            </a:r>
          </a:p>
        </p:txBody>
      </p:sp>
    </p:spTree>
    <p:extLst>
      <p:ext uri="{BB962C8B-B14F-4D97-AF65-F5344CB8AC3E}">
        <p14:creationId xmlns:p14="http://schemas.microsoft.com/office/powerpoint/2010/main" val="3393713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2E325-4439-4A66-B262-2428CF6D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617"/>
          </a:xfrm>
        </p:spPr>
        <p:txBody>
          <a:bodyPr/>
          <a:lstStyle/>
          <a:p>
            <a:r>
              <a:rPr lang="pl-PL" dirty="0"/>
              <a:t>Zalanie lądów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288E37-0B3C-4755-8EAA-D1AA3B2D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0991"/>
            <a:ext cx="8596668" cy="4570371"/>
          </a:xfrm>
        </p:spPr>
        <p:txBody>
          <a:bodyPr/>
          <a:lstStyle/>
          <a:p>
            <a:r>
              <a:rPr lang="pl-PL" dirty="0"/>
              <a:t>W przypadku ocieplenia o 2 stopnie, poziom morza podniesie się o 2 metry</a:t>
            </a:r>
          </a:p>
          <a:p>
            <a:r>
              <a:rPr lang="pl-PL" dirty="0"/>
              <a:t>Jeśli nie dojdzie do obniżenia poziomu emisji CO2 do atmosfery do końca tego wieki poziom wzrośnie o 1,2-1,4 metra</a:t>
            </a:r>
          </a:p>
          <a:p>
            <a:r>
              <a:rPr lang="pl-PL" dirty="0"/>
              <a:t>Do 2100 r. zostanie zalane 5% ludności świata</a:t>
            </a:r>
          </a:p>
          <a:p>
            <a:r>
              <a:rPr lang="pl-PL" dirty="0"/>
              <a:t>Ogromne zniszczenia, także całych regionów</a:t>
            </a:r>
          </a:p>
          <a:p>
            <a:r>
              <a:rPr lang="pl-PL" dirty="0"/>
              <a:t>Liczba uchodźców klimatycznych przekraczających możliwości ich przyjęcia</a:t>
            </a:r>
          </a:p>
          <a:p>
            <a:r>
              <a:rPr lang="pl-PL" dirty="0"/>
              <a:t>Zatonięcie większości infrastruktury Internetu, ponad 2 400 000 nieruchomości wartych bilion dolarów</a:t>
            </a:r>
          </a:p>
          <a:p>
            <a:r>
              <a:rPr lang="pl-PL" dirty="0"/>
              <a:t>Powodzie występują 4 razy częściej od 1980 roku i dwukrotnie częściej od 2004</a:t>
            </a:r>
          </a:p>
        </p:txBody>
      </p:sp>
    </p:spTree>
    <p:extLst>
      <p:ext uri="{BB962C8B-B14F-4D97-AF65-F5344CB8AC3E}">
        <p14:creationId xmlns:p14="http://schemas.microsoft.com/office/powerpoint/2010/main" val="8780873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ioletowy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668</TotalTime>
  <Words>746</Words>
  <Application>Microsoft Office PowerPoint</Application>
  <PresentationFormat>Panoramiczny</PresentationFormat>
  <Paragraphs>70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Faseta</vt:lpstr>
      <vt:lpstr>ZMIANY KLIMATYCZNE</vt:lpstr>
      <vt:lpstr>Zmiany widoczne w ostatnich latach</vt:lpstr>
      <vt:lpstr>Skutki wzrostu temperatury o:</vt:lpstr>
      <vt:lpstr>2 stopnie C ocieplenia</vt:lpstr>
      <vt:lpstr>3 stopnie ocieplenia</vt:lpstr>
      <vt:lpstr>4 stopnie ocieplenia</vt:lpstr>
      <vt:lpstr>8 stopni ocieplenia</vt:lpstr>
      <vt:lpstr>Głód </vt:lpstr>
      <vt:lpstr>Zalanie lądów</vt:lpstr>
      <vt:lpstr>Pożary traw i lasów </vt:lpstr>
      <vt:lpstr>Odpływ słodkiej wody</vt:lpstr>
      <vt:lpstr>Oceany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Alicja Jóźwiak</dc:creator>
  <cp:lastModifiedBy>Alicja Jóźwiak</cp:lastModifiedBy>
  <cp:revision>40</cp:revision>
  <dcterms:created xsi:type="dcterms:W3CDTF">2021-04-24T15:21:56Z</dcterms:created>
  <dcterms:modified xsi:type="dcterms:W3CDTF">2021-04-26T08:23:27Z</dcterms:modified>
</cp:coreProperties>
</file>