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75562-1A55-4088-ACDE-FC5D8FB13461}" v="2683" dt="2021-04-25T20:41:32.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9" d="100"/>
          <a:sy n="119"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59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4/25/2021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40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4/25/2021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85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276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774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946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40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916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777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38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923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63959"/>
      </p:ext>
    </p:extLst>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262F9-6E12-45CE-9230-A4F53FDF5A5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pl-PL" sz="3600" dirty="0">
                <a:solidFill>
                  <a:schemeClr val="bg1"/>
                </a:solidFill>
              </a:rPr>
              <a:t>JAK DBAĆ O MASZE ŚRODOWISKO?</a:t>
            </a:r>
          </a:p>
        </p:txBody>
      </p:sp>
      <p:sp>
        <p:nvSpPr>
          <p:cNvPr id="3" name="Podtytuł 2"/>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vert="horz" lIns="91440" tIns="45720" rIns="91440" bIns="45720" rtlCol="0" anchor="t">
            <a:normAutofit/>
          </a:bodyPr>
          <a:lstStyle/>
          <a:p>
            <a:pPr algn="ctr"/>
            <a:r>
              <a:rPr lang="pl-PL" sz="1800" dirty="0">
                <a:solidFill>
                  <a:schemeClr val="bg1"/>
                </a:solidFill>
              </a:rPr>
              <a:t>Opracowanie: Mikołaj Przygodzki</a:t>
            </a:r>
          </a:p>
        </p:txBody>
      </p:sp>
      <p:cxnSp>
        <p:nvCxnSpPr>
          <p:cNvPr id="11"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14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BFB8FB9-7105-4278-994E-C014ACC4ABC3}"/>
              </a:ext>
            </a:extLst>
          </p:cNvPr>
          <p:cNvSpPr>
            <a:spLocks noGrp="1"/>
          </p:cNvSpPr>
          <p:nvPr>
            <p:ph type="title"/>
          </p:nvPr>
        </p:nvSpPr>
        <p:spPr>
          <a:xfrm>
            <a:off x="858749" y="963997"/>
            <a:ext cx="3787457" cy="4938361"/>
          </a:xfrm>
        </p:spPr>
        <p:txBody>
          <a:bodyPr anchor="ctr">
            <a:normAutofit/>
          </a:bodyPr>
          <a:lstStyle/>
          <a:p>
            <a:pPr algn="r"/>
            <a:endParaRPr lang="pl-PL"/>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B43DA79-B666-4A3A-B7C3-830C97D69E02}"/>
              </a:ext>
            </a:extLst>
          </p:cNvPr>
          <p:cNvSpPr>
            <a:spLocks noGrp="1"/>
          </p:cNvSpPr>
          <p:nvPr>
            <p:ph idx="1"/>
          </p:nvPr>
        </p:nvSpPr>
        <p:spPr>
          <a:xfrm>
            <a:off x="5301798" y="963507"/>
            <a:ext cx="5968181" cy="4938851"/>
          </a:xfrm>
        </p:spPr>
        <p:txBody>
          <a:bodyPr anchor="ctr">
            <a:normAutofit/>
          </a:bodyPr>
          <a:lstStyle/>
          <a:p>
            <a:r>
              <a:rPr lang="pl-PL" dirty="0">
                <a:ea typeface="+mn-lt"/>
                <a:cs typeface="+mn-lt"/>
              </a:rPr>
              <a:t>W bardzo szybkim tempie zużywamy paliwa kopalne, wycinamy lasy pod uprawy i pastwiska, zużywamy niepotrzebnie hektolitry wody oraz traktujemy zasoby Ziemi, jakby były nieskończone, lecz nie są, a środowisku naturalnemu grozi degradacja. Dlatego też naszym obowiązkiem jest spełnić kilka prostych kroków aby nasza planeta była znowu zdrowa i bezpieczna.</a:t>
            </a:r>
            <a:endParaRPr lang="pl-PL" dirty="0"/>
          </a:p>
        </p:txBody>
      </p:sp>
      <p:pic>
        <p:nvPicPr>
          <p:cNvPr id="4" name="Obraz 4">
            <a:extLst>
              <a:ext uri="{FF2B5EF4-FFF2-40B4-BE49-F238E27FC236}">
                <a16:creationId xmlns:a16="http://schemas.microsoft.com/office/drawing/2014/main" id="{F530CE2D-460D-4D8B-ACB1-CA24859B6930}"/>
              </a:ext>
            </a:extLst>
          </p:cNvPr>
          <p:cNvPicPr>
            <a:picLocks noChangeAspect="1"/>
          </p:cNvPicPr>
          <p:nvPr/>
        </p:nvPicPr>
        <p:blipFill>
          <a:blip r:embed="rId2"/>
          <a:stretch>
            <a:fillRect/>
          </a:stretch>
        </p:blipFill>
        <p:spPr>
          <a:xfrm>
            <a:off x="1016109" y="1710259"/>
            <a:ext cx="3468796" cy="3437481"/>
          </a:xfrm>
          <a:prstGeom prst="rect">
            <a:avLst/>
          </a:prstGeom>
        </p:spPr>
      </p:pic>
    </p:spTree>
    <p:extLst>
      <p:ext uri="{BB962C8B-B14F-4D97-AF65-F5344CB8AC3E}">
        <p14:creationId xmlns:p14="http://schemas.microsoft.com/office/powerpoint/2010/main" val="24662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8BB843-C745-4127-A46A-00E5650357DB}"/>
              </a:ext>
            </a:extLst>
          </p:cNvPr>
          <p:cNvSpPr>
            <a:spLocks noGrp="1"/>
          </p:cNvSpPr>
          <p:nvPr>
            <p:ph type="title"/>
          </p:nvPr>
        </p:nvSpPr>
        <p:spPr>
          <a:xfrm>
            <a:off x="5023653" y="191558"/>
            <a:ext cx="3829210" cy="2631485"/>
          </a:xfrm>
        </p:spPr>
        <p:txBody>
          <a:bodyPr anchor="ctr">
            <a:normAutofit/>
          </a:bodyPr>
          <a:lstStyle/>
          <a:p>
            <a:pPr algn="r"/>
            <a:r>
              <a:rPr lang="pl-PL" dirty="0"/>
              <a:t>Segreguj Śmieci</a:t>
            </a:r>
            <a:endParaRPr lang="pl-PL"/>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1D7CB16-A9FB-42F7-BFFD-C230180C69C3}"/>
              </a:ext>
            </a:extLst>
          </p:cNvPr>
          <p:cNvSpPr>
            <a:spLocks noGrp="1"/>
          </p:cNvSpPr>
          <p:nvPr>
            <p:ph idx="1"/>
          </p:nvPr>
        </p:nvSpPr>
        <p:spPr>
          <a:xfrm>
            <a:off x="5301798" y="963507"/>
            <a:ext cx="5968181" cy="4938851"/>
          </a:xfrm>
        </p:spPr>
        <p:txBody>
          <a:bodyPr vert="horz" lIns="0" tIns="45720" rIns="0" bIns="45720" rtlCol="0" anchor="ctr">
            <a:normAutofit/>
          </a:bodyPr>
          <a:lstStyle/>
          <a:p>
            <a:r>
              <a:rPr lang="pl-PL" dirty="0"/>
              <a:t>Jest to jedna z najprostszych rzeczy jakie można zrobić dla dobra naszej planety i każdy z nas jest w stanie to zrobić. Wystarczy przygotować sobie kilka miejsc na śmieci, odpowiednio je opisać i zadbać o to aby do odpowiedniego kosza trafiały odpowiednie odpady. Należy pamiętać również o zgniataniu jak tylko to możliwe! Nie wyrzucaj również rzeczy, które jeszcze się do czegoś przydadzą, ale tobie się znudziły. Wystarczy oddać je osobie potrzebującej lub sprzedać.</a:t>
            </a:r>
            <a:endParaRPr lang="pl-PL"/>
          </a:p>
        </p:txBody>
      </p:sp>
      <p:pic>
        <p:nvPicPr>
          <p:cNvPr id="5" name="Obraz 5">
            <a:extLst>
              <a:ext uri="{FF2B5EF4-FFF2-40B4-BE49-F238E27FC236}">
                <a16:creationId xmlns:a16="http://schemas.microsoft.com/office/drawing/2014/main" id="{CE266632-6080-4BA0-BEBD-20239BF7FBF4}"/>
              </a:ext>
            </a:extLst>
          </p:cNvPr>
          <p:cNvPicPr>
            <a:picLocks noChangeAspect="1"/>
          </p:cNvPicPr>
          <p:nvPr/>
        </p:nvPicPr>
        <p:blipFill>
          <a:blip r:embed="rId2"/>
          <a:stretch>
            <a:fillRect/>
          </a:stretch>
        </p:blipFill>
        <p:spPr>
          <a:xfrm>
            <a:off x="820454" y="2603892"/>
            <a:ext cx="3828789" cy="1952928"/>
          </a:xfrm>
          <a:prstGeom prst="rect">
            <a:avLst/>
          </a:prstGeom>
        </p:spPr>
      </p:pic>
    </p:spTree>
    <p:extLst>
      <p:ext uri="{BB962C8B-B14F-4D97-AF65-F5344CB8AC3E}">
        <p14:creationId xmlns:p14="http://schemas.microsoft.com/office/powerpoint/2010/main" val="301037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B78C6E2-6909-4CDA-977E-1BA888D1FFA2}"/>
              </a:ext>
            </a:extLst>
          </p:cNvPr>
          <p:cNvSpPr>
            <a:spLocks noGrp="1"/>
          </p:cNvSpPr>
          <p:nvPr>
            <p:ph type="title"/>
          </p:nvPr>
        </p:nvSpPr>
        <p:spPr>
          <a:xfrm>
            <a:off x="4752255" y="776106"/>
            <a:ext cx="3787457" cy="1086608"/>
          </a:xfrm>
        </p:spPr>
        <p:txBody>
          <a:bodyPr anchor="ctr">
            <a:normAutofit/>
          </a:bodyPr>
          <a:lstStyle/>
          <a:p>
            <a:pPr algn="r"/>
            <a:r>
              <a:rPr lang="pl-PL" dirty="0"/>
              <a:t>Szanuj naturę</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79D313E-BF7E-4C61-B1F5-31F80D0C4366}"/>
              </a:ext>
            </a:extLst>
          </p:cNvPr>
          <p:cNvSpPr>
            <a:spLocks noGrp="1"/>
          </p:cNvSpPr>
          <p:nvPr>
            <p:ph idx="1"/>
          </p:nvPr>
        </p:nvSpPr>
        <p:spPr>
          <a:xfrm>
            <a:off x="5291360" y="1266219"/>
            <a:ext cx="5968181" cy="4938851"/>
          </a:xfrm>
        </p:spPr>
        <p:txBody>
          <a:bodyPr anchor="ctr">
            <a:normAutofit/>
          </a:bodyPr>
          <a:lstStyle/>
          <a:p>
            <a:endParaRPr lang="pl-PL" dirty="0"/>
          </a:p>
          <a:p>
            <a:r>
              <a:rPr lang="pl-PL" dirty="0">
                <a:ea typeface="+mn-lt"/>
                <a:cs typeface="+mn-lt"/>
              </a:rPr>
              <a:t>Postaraj się, aby było jej jak najwięcej. Jak zadbać o naturę? Jest na to kilka sposobów. Przede wszystkim zwracaj uwagę, by nie deptać trawników i nie parkować na nich samochodu. Innym działaniem, które możesz podjąć jest rezygnowanie z papieru: nie drukuj e-maila, jeśli nie musisz tego robić, zrezygnuj z papierowych rachunków i przerzuć się na opłacanie faktur przez </a:t>
            </a:r>
            <a:r>
              <a:rPr lang="pl-PL" dirty="0" err="1">
                <a:ea typeface="+mn-lt"/>
                <a:cs typeface="+mn-lt"/>
              </a:rPr>
              <a:t>internet</a:t>
            </a:r>
            <a:r>
              <a:rPr lang="pl-PL" dirty="0">
                <a:ea typeface="+mn-lt"/>
                <a:cs typeface="+mn-lt"/>
              </a:rPr>
              <a:t>. Kup bilet elektroniczny i noś ze sobą własny kubek do kawy – ten papierowy jest woskowany i nie nadaje się do przetworzenia. Na święta Bożego Narodzenia kup drzewko w doniczce, a po świętach posadź je w jakimś ładnym miejscu.</a:t>
            </a:r>
            <a:endParaRPr lang="pl-PL" dirty="0"/>
          </a:p>
          <a:p>
            <a:endParaRPr lang="pl-PL" dirty="0"/>
          </a:p>
        </p:txBody>
      </p:sp>
      <p:pic>
        <p:nvPicPr>
          <p:cNvPr id="4" name="Obraz 4" descr="Obraz zawierający roślina&#10;&#10;Opis wygenerowany automatycznie">
            <a:extLst>
              <a:ext uri="{FF2B5EF4-FFF2-40B4-BE49-F238E27FC236}">
                <a16:creationId xmlns:a16="http://schemas.microsoft.com/office/drawing/2014/main" id="{AD7E84F2-5462-46D0-94DD-9210D9014A92}"/>
              </a:ext>
            </a:extLst>
          </p:cNvPr>
          <p:cNvPicPr>
            <a:picLocks noChangeAspect="1"/>
          </p:cNvPicPr>
          <p:nvPr/>
        </p:nvPicPr>
        <p:blipFill>
          <a:blip r:embed="rId2"/>
          <a:stretch>
            <a:fillRect/>
          </a:stretch>
        </p:blipFill>
        <p:spPr>
          <a:xfrm>
            <a:off x="783659" y="2150368"/>
            <a:ext cx="3860626" cy="2557266"/>
          </a:xfrm>
          <a:prstGeom prst="rect">
            <a:avLst/>
          </a:prstGeom>
        </p:spPr>
      </p:pic>
    </p:spTree>
    <p:extLst>
      <p:ext uri="{BB962C8B-B14F-4D97-AF65-F5344CB8AC3E}">
        <p14:creationId xmlns:p14="http://schemas.microsoft.com/office/powerpoint/2010/main" val="426993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F56CC3-930D-49E8-A258-A45AC929D2C3}"/>
              </a:ext>
            </a:extLst>
          </p:cNvPr>
          <p:cNvSpPr>
            <a:spLocks noGrp="1"/>
          </p:cNvSpPr>
          <p:nvPr>
            <p:ph type="title"/>
          </p:nvPr>
        </p:nvSpPr>
        <p:spPr>
          <a:xfrm>
            <a:off x="4574804" y="515148"/>
            <a:ext cx="4549457" cy="1900800"/>
          </a:xfrm>
        </p:spPr>
        <p:txBody>
          <a:bodyPr anchor="ctr">
            <a:normAutofit/>
          </a:bodyPr>
          <a:lstStyle/>
          <a:p>
            <a:pPr algn="r"/>
            <a:r>
              <a:rPr lang="pl-PL" dirty="0"/>
              <a:t>Oszczędzaj wodę</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58BC2CC-DA7D-447E-B7DD-057D558EB168}"/>
              </a:ext>
            </a:extLst>
          </p:cNvPr>
          <p:cNvSpPr>
            <a:spLocks noGrp="1"/>
          </p:cNvSpPr>
          <p:nvPr>
            <p:ph idx="1"/>
          </p:nvPr>
        </p:nvSpPr>
        <p:spPr>
          <a:xfrm>
            <a:off x="5301798" y="1412356"/>
            <a:ext cx="5968181" cy="4938851"/>
          </a:xfrm>
        </p:spPr>
        <p:txBody>
          <a:bodyPr anchor="ctr">
            <a:normAutofit/>
          </a:bodyPr>
          <a:lstStyle/>
          <a:p>
            <a:r>
              <a:rPr lang="pl-PL" dirty="0">
                <a:ea typeface="+mn-lt"/>
                <a:cs typeface="+mn-lt"/>
              </a:rPr>
              <a:t>Ponad miliard dwieście tysięcy ludzi ma utrudniony dostęp do wody pitnej, a kolejne 200 milionów cierpi z powodu pragnienia. Według WHO co 15 sekund umiera gdzieś na świecie jedno dziecko – właśnie z powodu chorób wywołanych niedostatkiem wody pitnej. Wody słodkie to zaledwie 3 proc. wszystkich wód na naszej planecie. Dlatego należy o nią dbać. Starajmy się brać krótkie prysznice zamiast kąpieli w wannie, kupujmy </a:t>
            </a:r>
            <a:r>
              <a:rPr lang="pl-PL" dirty="0" err="1">
                <a:ea typeface="+mn-lt"/>
                <a:cs typeface="+mn-lt"/>
              </a:rPr>
              <a:t>wodooszczędne</a:t>
            </a:r>
            <a:r>
              <a:rPr lang="pl-PL" dirty="0">
                <a:ea typeface="+mn-lt"/>
                <a:cs typeface="+mn-lt"/>
              </a:rPr>
              <a:t> sprzęty do naszego domu i unikamy mycia i prania ręcznie. Bardzo ważne jest również aby zbierać wodę deszczową. Można nią na przykład podlać kwiaty w ogrodzie.</a:t>
            </a:r>
            <a:endParaRPr lang="pl-PL" dirty="0"/>
          </a:p>
        </p:txBody>
      </p:sp>
      <p:pic>
        <p:nvPicPr>
          <p:cNvPr id="4" name="Obraz 4" descr="Obraz zawierający woda&#10;&#10;Opis wygenerowany automatycznie">
            <a:extLst>
              <a:ext uri="{FF2B5EF4-FFF2-40B4-BE49-F238E27FC236}">
                <a16:creationId xmlns:a16="http://schemas.microsoft.com/office/drawing/2014/main" id="{7B45EFCD-3AF9-4DA2-9281-87898507AE3E}"/>
              </a:ext>
            </a:extLst>
          </p:cNvPr>
          <p:cNvPicPr>
            <a:picLocks noChangeAspect="1"/>
          </p:cNvPicPr>
          <p:nvPr/>
        </p:nvPicPr>
        <p:blipFill>
          <a:blip r:embed="rId2"/>
          <a:stretch>
            <a:fillRect/>
          </a:stretch>
        </p:blipFill>
        <p:spPr>
          <a:xfrm>
            <a:off x="851770" y="2147472"/>
            <a:ext cx="3860104" cy="2573495"/>
          </a:xfrm>
          <a:prstGeom prst="rect">
            <a:avLst/>
          </a:prstGeom>
        </p:spPr>
      </p:pic>
    </p:spTree>
    <p:extLst>
      <p:ext uri="{BB962C8B-B14F-4D97-AF65-F5344CB8AC3E}">
        <p14:creationId xmlns:p14="http://schemas.microsoft.com/office/powerpoint/2010/main" val="32643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B78EEAF-3750-40A2-9AEE-061CB07C5998}"/>
              </a:ext>
            </a:extLst>
          </p:cNvPr>
          <p:cNvSpPr>
            <a:spLocks noGrp="1"/>
          </p:cNvSpPr>
          <p:nvPr>
            <p:ph type="title"/>
          </p:nvPr>
        </p:nvSpPr>
        <p:spPr>
          <a:xfrm>
            <a:off x="4543488" y="911805"/>
            <a:ext cx="7075540" cy="971786"/>
          </a:xfrm>
        </p:spPr>
        <p:txBody>
          <a:bodyPr anchor="ctr">
            <a:normAutofit fontScale="90000"/>
          </a:bodyPr>
          <a:lstStyle/>
          <a:p>
            <a:pPr algn="r"/>
            <a:r>
              <a:rPr lang="pl-PL" sz="3600" dirty="0"/>
              <a:t>Kupuj przedmioty wielokrotnego użytku</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8D2C842-967B-4272-A8BE-D05A436B4EB8}"/>
              </a:ext>
            </a:extLst>
          </p:cNvPr>
          <p:cNvSpPr>
            <a:spLocks noGrp="1"/>
          </p:cNvSpPr>
          <p:nvPr>
            <p:ph idx="1"/>
          </p:nvPr>
        </p:nvSpPr>
        <p:spPr>
          <a:xfrm>
            <a:off x="5291360" y="1318411"/>
            <a:ext cx="5968181" cy="4938851"/>
          </a:xfrm>
        </p:spPr>
        <p:txBody>
          <a:bodyPr anchor="ctr">
            <a:normAutofit/>
          </a:bodyPr>
          <a:lstStyle/>
          <a:p>
            <a:r>
              <a:rPr lang="pl-PL" dirty="0">
                <a:ea typeface="+mn-lt"/>
                <a:cs typeface="+mn-lt"/>
              </a:rPr>
              <a:t>W 2016 roku świat wyprodukował ponad 2 miliardy ton odpadów. Za jedną trzecią tych śmieci odpowiedzialne jest tylko 20 proc. ludzkości – mieszkańcy najbogatszych krajów. A im mniejszy kraj tym mniej śmieci produkuje, ponieważ ludzie używają produkty najdłużej. Za to bogatsze kraje produkują coraz więcej śmieci, pragnąc coraz nowszych rzeczy. Starajmy się wykorzystywać przedmioty jak najdłużej się da, oraz unikajmy kupowania rzeczy jednorazowych, a zamiast kupowania wody w butelkach zaopatrzmy się w filtr do wody.</a:t>
            </a:r>
            <a:endParaRPr lang="pl-PL" dirty="0"/>
          </a:p>
        </p:txBody>
      </p:sp>
      <p:pic>
        <p:nvPicPr>
          <p:cNvPr id="4" name="Obraz 4" descr="Obraz zawierający tekst, tablica suchościerna&#10;&#10;Opis wygenerowany automatycznie">
            <a:extLst>
              <a:ext uri="{FF2B5EF4-FFF2-40B4-BE49-F238E27FC236}">
                <a16:creationId xmlns:a16="http://schemas.microsoft.com/office/drawing/2014/main" id="{2428C384-C65F-469B-92CB-4EC81351D423}"/>
              </a:ext>
            </a:extLst>
          </p:cNvPr>
          <p:cNvPicPr>
            <a:picLocks noChangeAspect="1"/>
          </p:cNvPicPr>
          <p:nvPr/>
        </p:nvPicPr>
        <p:blipFill>
          <a:blip r:embed="rId2"/>
          <a:stretch>
            <a:fillRect/>
          </a:stretch>
        </p:blipFill>
        <p:spPr>
          <a:xfrm>
            <a:off x="547818" y="1751492"/>
            <a:ext cx="4227925" cy="3365456"/>
          </a:xfrm>
          <a:prstGeom prst="rect">
            <a:avLst/>
          </a:prstGeom>
        </p:spPr>
      </p:pic>
    </p:spTree>
    <p:extLst>
      <p:ext uri="{BB962C8B-B14F-4D97-AF65-F5344CB8AC3E}">
        <p14:creationId xmlns:p14="http://schemas.microsoft.com/office/powerpoint/2010/main" val="85669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6D5B351-82CA-448A-96B6-5C50B7466441}"/>
              </a:ext>
            </a:extLst>
          </p:cNvPr>
          <p:cNvSpPr>
            <a:spLocks noGrp="1"/>
          </p:cNvSpPr>
          <p:nvPr>
            <p:ph type="title"/>
          </p:nvPr>
        </p:nvSpPr>
        <p:spPr>
          <a:xfrm>
            <a:off x="5023653" y="379448"/>
            <a:ext cx="5071374" cy="1681595"/>
          </a:xfrm>
        </p:spPr>
        <p:txBody>
          <a:bodyPr anchor="ctr">
            <a:normAutofit/>
          </a:bodyPr>
          <a:lstStyle/>
          <a:p>
            <a:pPr algn="r"/>
            <a:r>
              <a:rPr lang="pl-PL" dirty="0"/>
              <a:t>Oszczędzajmy energię</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0CA970F-ED31-49B5-A0CA-AE4271E4D4F3}"/>
              </a:ext>
            </a:extLst>
          </p:cNvPr>
          <p:cNvSpPr>
            <a:spLocks noGrp="1"/>
          </p:cNvSpPr>
          <p:nvPr>
            <p:ph idx="1"/>
          </p:nvPr>
        </p:nvSpPr>
        <p:spPr>
          <a:xfrm>
            <a:off x="5291360" y="1328850"/>
            <a:ext cx="5968181" cy="4938851"/>
          </a:xfrm>
        </p:spPr>
        <p:txBody>
          <a:bodyPr anchor="ctr">
            <a:normAutofit/>
          </a:bodyPr>
          <a:lstStyle/>
          <a:p>
            <a:r>
              <a:rPr lang="pl-PL" dirty="0">
                <a:ea typeface="+mn-lt"/>
                <a:cs typeface="+mn-lt"/>
              </a:rPr>
              <a:t>Źródłem prądu jest najczęściej węgiel. On jednak odpowiada w dużym stopniu za zanieczyszczenie atmosfery, a w konsekwencji  prowadzi do efektu cieplarnianego, kwaśnych deszczy i skażonych wód gruntowych. Jeśli nie zaczniemy oszczędzać prądu, efekt cieplarniany będzie się pogłębiał, a my będziemy doświadczać coraz bardziej zaskakujących anomalii pogodowych. Nie wiele potrzeba aby to zmienić. Wystarczy wyłączać światło jak wychodzimy z pomieszczenia i odłączyć od prądu urządzenia których nie używamy. Zastanówmy się również jeśli mamy taką możliwość, aby zamontować </a:t>
            </a:r>
            <a:r>
              <a:rPr lang="pl-PL" dirty="0" err="1">
                <a:ea typeface="+mn-lt"/>
                <a:cs typeface="+mn-lt"/>
              </a:rPr>
              <a:t>elektrowoltaike</a:t>
            </a:r>
            <a:r>
              <a:rPr lang="pl-PL" dirty="0">
                <a:ea typeface="+mn-lt"/>
                <a:cs typeface="+mn-lt"/>
              </a:rPr>
              <a:t>. To bardzo pomoże.</a:t>
            </a:r>
            <a:endParaRPr lang="pl-PL" dirty="0"/>
          </a:p>
        </p:txBody>
      </p:sp>
      <p:pic>
        <p:nvPicPr>
          <p:cNvPr id="4" name="Obraz 4">
            <a:extLst>
              <a:ext uri="{FF2B5EF4-FFF2-40B4-BE49-F238E27FC236}">
                <a16:creationId xmlns:a16="http://schemas.microsoft.com/office/drawing/2014/main" id="{D48B2CB1-C8E6-4271-838B-C44D2FBAB1C2}"/>
              </a:ext>
            </a:extLst>
          </p:cNvPr>
          <p:cNvPicPr>
            <a:picLocks noChangeAspect="1"/>
          </p:cNvPicPr>
          <p:nvPr/>
        </p:nvPicPr>
        <p:blipFill>
          <a:blip r:embed="rId2"/>
          <a:stretch>
            <a:fillRect/>
          </a:stretch>
        </p:blipFill>
        <p:spPr>
          <a:xfrm>
            <a:off x="676731" y="1816144"/>
            <a:ext cx="4345879" cy="3225713"/>
          </a:xfrm>
          <a:prstGeom prst="rect">
            <a:avLst/>
          </a:prstGeom>
        </p:spPr>
      </p:pic>
    </p:spTree>
    <p:extLst>
      <p:ext uri="{BB962C8B-B14F-4D97-AF65-F5344CB8AC3E}">
        <p14:creationId xmlns:p14="http://schemas.microsoft.com/office/powerpoint/2010/main" val="247391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A77D9F2-D1FC-4553-AD6D-E51FA75892BF}"/>
              </a:ext>
            </a:extLst>
          </p:cNvPr>
          <p:cNvSpPr>
            <a:spLocks noGrp="1"/>
          </p:cNvSpPr>
          <p:nvPr>
            <p:ph type="title"/>
          </p:nvPr>
        </p:nvSpPr>
        <p:spPr>
          <a:xfrm>
            <a:off x="2027845" y="556901"/>
            <a:ext cx="9706004" cy="1086608"/>
          </a:xfrm>
        </p:spPr>
        <p:txBody>
          <a:bodyPr anchor="ctr">
            <a:normAutofit/>
          </a:bodyPr>
          <a:lstStyle/>
          <a:p>
            <a:pPr algn="r"/>
            <a:r>
              <a:rPr lang="pl-PL" sz="3600" dirty="0"/>
              <a:t>Wybieraj transport przyjazny środowisku</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751C79C-85EB-48BE-9CC0-7734BEBBF36F}"/>
              </a:ext>
            </a:extLst>
          </p:cNvPr>
          <p:cNvSpPr>
            <a:spLocks noGrp="1"/>
          </p:cNvSpPr>
          <p:nvPr>
            <p:ph idx="1"/>
          </p:nvPr>
        </p:nvSpPr>
        <p:spPr>
          <a:xfrm>
            <a:off x="5301798" y="1276658"/>
            <a:ext cx="5968181" cy="4938851"/>
          </a:xfrm>
        </p:spPr>
        <p:txBody>
          <a:bodyPr anchor="ctr">
            <a:normAutofit lnSpcReduction="10000"/>
          </a:bodyPr>
          <a:lstStyle/>
          <a:p>
            <a:r>
              <a:rPr lang="pl-PL" dirty="0">
                <a:ea typeface="+mn-lt"/>
                <a:cs typeface="+mn-lt"/>
              </a:rPr>
              <a:t>Przeciętny Polak jest odpowiedzialny za 8 tysięcy kilogramów CO2 rocznie. Żeby pochłonąć tyle dwutlenku węgla, trzeba zasadzić trzy hektary lasów. Najwięcej generuje go transport. Przeciętne auto emituje 160 gramów dwutlenku węgla na kilometr jazdy. Im ostrzej jedziesz, hamujesz, przyspieszasz, tym więcej szkodzisz. Aby to zahamować umawiaj się ze znajomymi, sąsiadami na wspólne jeżdżenie do pracy. Jeśli mieszkasz w dużym mieście, korzystaj z transportu publicznego. Im więcej osób się na to zdecyduje, tym bardziej władze miast i gmin będą musiały udoskonalić system połączeń. Od wiosny do jesieni korzystaj z roweru. A jak jedziesz w delegację, wybierz pociąg. Najbardziej szkodliwym środkiem transportu jest samolot. Dlatego latach tylko w wyjątkowych sytuacjach</a:t>
            </a:r>
            <a:endParaRPr lang="pl-PL" dirty="0"/>
          </a:p>
        </p:txBody>
      </p:sp>
      <p:pic>
        <p:nvPicPr>
          <p:cNvPr id="4" name="Obraz 4">
            <a:extLst>
              <a:ext uri="{FF2B5EF4-FFF2-40B4-BE49-F238E27FC236}">
                <a16:creationId xmlns:a16="http://schemas.microsoft.com/office/drawing/2014/main" id="{E4E4DDD6-B8D5-4D5E-A331-FE1FC5A7AB84}"/>
              </a:ext>
            </a:extLst>
          </p:cNvPr>
          <p:cNvPicPr>
            <a:picLocks noChangeAspect="1"/>
          </p:cNvPicPr>
          <p:nvPr/>
        </p:nvPicPr>
        <p:blipFill>
          <a:blip r:embed="rId2"/>
          <a:stretch>
            <a:fillRect/>
          </a:stretch>
        </p:blipFill>
        <p:spPr>
          <a:xfrm>
            <a:off x="517742" y="2433532"/>
            <a:ext cx="4340268" cy="1907429"/>
          </a:xfrm>
          <a:prstGeom prst="rect">
            <a:avLst/>
          </a:prstGeom>
        </p:spPr>
      </p:pic>
    </p:spTree>
    <p:extLst>
      <p:ext uri="{BB962C8B-B14F-4D97-AF65-F5344CB8AC3E}">
        <p14:creationId xmlns:p14="http://schemas.microsoft.com/office/powerpoint/2010/main" val="168804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B9AC24-0987-4F52-8EDE-DE5979333BFF}"/>
              </a:ext>
            </a:extLst>
          </p:cNvPr>
          <p:cNvSpPr>
            <a:spLocks noGrp="1"/>
          </p:cNvSpPr>
          <p:nvPr>
            <p:ph type="title"/>
          </p:nvPr>
        </p:nvSpPr>
        <p:spPr>
          <a:xfrm>
            <a:off x="4313845" y="640408"/>
            <a:ext cx="7033785" cy="1023978"/>
          </a:xfrm>
        </p:spPr>
        <p:txBody>
          <a:bodyPr anchor="ctr">
            <a:normAutofit/>
          </a:bodyPr>
          <a:lstStyle/>
          <a:p>
            <a:pPr algn="r"/>
            <a:r>
              <a:rPr lang="pl-PL" sz="4000" dirty="0"/>
              <a:t>Zrezygnuj z plastikowych toreb</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51DDF52-C2A6-49FE-B91F-105612F669F6}"/>
              </a:ext>
            </a:extLst>
          </p:cNvPr>
          <p:cNvSpPr>
            <a:spLocks noGrp="1"/>
          </p:cNvSpPr>
          <p:nvPr>
            <p:ph idx="1"/>
          </p:nvPr>
        </p:nvSpPr>
        <p:spPr>
          <a:xfrm>
            <a:off x="5291360" y="1370603"/>
            <a:ext cx="5968181" cy="4938851"/>
          </a:xfrm>
        </p:spPr>
        <p:txBody>
          <a:bodyPr anchor="ctr">
            <a:normAutofit fontScale="92500" lnSpcReduction="10000"/>
          </a:bodyPr>
          <a:lstStyle/>
          <a:p>
            <a:r>
              <a:rPr lang="pl-PL" dirty="0">
                <a:ea typeface="+mn-lt"/>
                <a:cs typeface="+mn-lt"/>
              </a:rPr>
              <a:t>Około 400 foliowych siatek rocznie – tyle zużywa przeciętny Polak.  Zużywa? Korzysta przez kilkanaście minut, bo tyle średnio wynosi droga ze sklepu do domu. A potem… po prostu wyrzuca. Wyspa śmieci, dryfująca na Pacyfiku między Kalifornią a Hawajami, ma powierzchnię dwóch stanów Texas. 90 proc.  morskich ptaków ma w swoich żołądkach fragmenty plastiku. W 1960 roku  było to zaledwie 5 proc. Niedawno znaleziono wieloryba, w którego żołądku było aż 40 kilogramów fragmentów plastiku. Nie przeżył. My natomiast możemy żyć bez słomki czy oferowanego w kawiarniach plastikowego kubka, prawda? Możemy żyć bez siatek – wystarczy byś zabrał na zakupy szmacianą torbę. A jeśli o niej zapomnisz, poproś w sklepie o karton i spakuj do niego swoje zakupy. Wszyscy będą zadowoleni. Sklep, bo będzie miał mniej śmieci, a Ty, bo nie zużyjesz plastiku.</a:t>
            </a:r>
            <a:endParaRPr lang="pl-PL" dirty="0"/>
          </a:p>
        </p:txBody>
      </p:sp>
      <p:pic>
        <p:nvPicPr>
          <p:cNvPr id="4" name="Obraz 4">
            <a:extLst>
              <a:ext uri="{FF2B5EF4-FFF2-40B4-BE49-F238E27FC236}">
                <a16:creationId xmlns:a16="http://schemas.microsoft.com/office/drawing/2014/main" id="{E136A5F2-6A9A-4B8A-B4FA-C9C69D72B168}"/>
              </a:ext>
            </a:extLst>
          </p:cNvPr>
          <p:cNvPicPr>
            <a:picLocks noChangeAspect="1"/>
          </p:cNvPicPr>
          <p:nvPr/>
        </p:nvPicPr>
        <p:blipFill>
          <a:blip r:embed="rId2"/>
          <a:stretch>
            <a:fillRect/>
          </a:stretch>
        </p:blipFill>
        <p:spPr>
          <a:xfrm>
            <a:off x="664728" y="1975182"/>
            <a:ext cx="4084493" cy="2899929"/>
          </a:xfrm>
          <a:prstGeom prst="rect">
            <a:avLst/>
          </a:prstGeom>
        </p:spPr>
      </p:pic>
    </p:spTree>
    <p:extLst>
      <p:ext uri="{BB962C8B-B14F-4D97-AF65-F5344CB8AC3E}">
        <p14:creationId xmlns:p14="http://schemas.microsoft.com/office/powerpoint/2010/main" val="2689879174"/>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213B32"/>
      </a:dk2>
      <a:lt2>
        <a:srgbClr val="E2E5E8"/>
      </a:lt2>
      <a:accent1>
        <a:srgbClr val="BC9B82"/>
      </a:accent1>
      <a:accent2>
        <a:srgbClr val="AAA274"/>
      </a:accent2>
      <a:accent3>
        <a:srgbClr val="9BA57D"/>
      </a:accent3>
      <a:accent4>
        <a:srgbClr val="87AC75"/>
      </a:accent4>
      <a:accent5>
        <a:srgbClr val="81AC86"/>
      </a:accent5>
      <a:accent6>
        <a:srgbClr val="77AE93"/>
      </a:accent6>
      <a:hlink>
        <a:srgbClr val="5B86A6"/>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TC104033925[[fn=Kropla]]</Template>
  <TotalTime>0</TotalTime>
  <Words>0</Words>
  <Application>Microsoft Office PowerPoint</Application>
  <PresentationFormat>Panoramiczny</PresentationFormat>
  <Paragraphs>0</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RetrospectVTI</vt:lpstr>
      <vt:lpstr>JAK DBAĆ O MASZE ŚRODOWISKO?</vt:lpstr>
      <vt:lpstr>Prezentacja programu PowerPoint</vt:lpstr>
      <vt:lpstr>Segreguj Śmieci</vt:lpstr>
      <vt:lpstr>Szanuj naturę</vt:lpstr>
      <vt:lpstr>Oszczędzaj wodę</vt:lpstr>
      <vt:lpstr>Kupuj przedmioty wielokrotnego użytku</vt:lpstr>
      <vt:lpstr>Oszczędzajmy energię</vt:lpstr>
      <vt:lpstr>Wybieraj transport przyjazny środowisku</vt:lpstr>
      <vt:lpstr>Zrezygnuj z plastikowych toreb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195</cp:revision>
  <dcterms:created xsi:type="dcterms:W3CDTF">2021-04-25T19:59:22Z</dcterms:created>
  <dcterms:modified xsi:type="dcterms:W3CDTF">2021-04-25T20:41:47Z</dcterms:modified>
</cp:coreProperties>
</file>