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Lst>
  <p:notesMasterIdLst>
    <p:notesMasterId r:id="rId25"/>
  </p:notesMasterIdLst>
  <p:sldIdLst>
    <p:sldId id="277" r:id="rId5"/>
    <p:sldId id="264" r:id="rId6"/>
    <p:sldId id="258" r:id="rId7"/>
    <p:sldId id="265" r:id="rId8"/>
    <p:sldId id="259" r:id="rId9"/>
    <p:sldId id="268" r:id="rId10"/>
    <p:sldId id="270" r:id="rId11"/>
    <p:sldId id="273" r:id="rId12"/>
    <p:sldId id="274" r:id="rId13"/>
    <p:sldId id="261" r:id="rId14"/>
    <p:sldId id="266" r:id="rId15"/>
    <p:sldId id="286" r:id="rId16"/>
    <p:sldId id="271" r:id="rId17"/>
    <p:sldId id="278" r:id="rId18"/>
    <p:sldId id="279" r:id="rId19"/>
    <p:sldId id="280" r:id="rId20"/>
    <p:sldId id="281" r:id="rId21"/>
    <p:sldId id="283" r:id="rId22"/>
    <p:sldId id="284" r:id="rId23"/>
    <p:sldId id="285"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A0504-5DA3-436D-B8BC-4B838F7B90CB}" type="doc">
      <dgm:prSet loTypeId="urn:microsoft.com/office/officeart/2005/8/layout/matrix2" loCatId="matrix" qsTypeId="urn:microsoft.com/office/officeart/2005/8/quickstyle/simple1" qsCatId="simple" csTypeId="urn:microsoft.com/office/officeart/2005/8/colors/accent1_2" csCatId="accent1"/>
      <dgm:spPr/>
      <dgm:t>
        <a:bodyPr/>
        <a:lstStyle/>
        <a:p>
          <a:endParaRPr lang="pl-PL"/>
        </a:p>
      </dgm:t>
    </dgm:pt>
    <dgm:pt modelId="{3BE5E4BA-63DF-4925-84ED-DE3FC342F71C}">
      <dgm:prSet custT="1"/>
      <dgm:spPr/>
      <dgm:t>
        <a:bodyPr/>
        <a:lstStyle/>
        <a:p>
          <a:r>
            <a:rPr lang="pl-PL" sz="1600" b="1" i="0" dirty="0"/>
            <a:t>Obszary górskie i subpolarne</a:t>
          </a:r>
          <a:endParaRPr lang="pl-PL" sz="1600" dirty="0"/>
        </a:p>
      </dgm:t>
    </dgm:pt>
    <dgm:pt modelId="{7B742A9E-1755-4A7E-A532-6357A1003BE1}" type="parTrans" cxnId="{46A77033-D244-4F7F-9123-737E7496A3DF}">
      <dgm:prSet/>
      <dgm:spPr/>
      <dgm:t>
        <a:bodyPr/>
        <a:lstStyle/>
        <a:p>
          <a:endParaRPr lang="pl-PL"/>
        </a:p>
      </dgm:t>
    </dgm:pt>
    <dgm:pt modelId="{8C310EE8-D92C-4E1A-99DF-1318F1A37A75}" type="sibTrans" cxnId="{46A77033-D244-4F7F-9123-737E7496A3DF}">
      <dgm:prSet/>
      <dgm:spPr/>
      <dgm:t>
        <a:bodyPr/>
        <a:lstStyle/>
        <a:p>
          <a:endParaRPr lang="pl-PL"/>
        </a:p>
      </dgm:t>
    </dgm:pt>
    <dgm:pt modelId="{A91C2603-70AC-43AF-9B52-A43472198F4B}">
      <dgm:prSet custT="1"/>
      <dgm:spPr/>
      <dgm:t>
        <a:bodyPr/>
        <a:lstStyle/>
        <a:p>
          <a:r>
            <a:rPr lang="pl-PL" sz="1200" b="0" i="0" dirty="0"/>
            <a:t>Wzrost temperatury powietrza negatywnie wpływa na pokrywę śnieżną, lodowce, wieczną zmarzlinę, a w konsekwencji m.in. na gospodarkę wodną, turystykę zimową i infrastrukturę. Wraz z ociepleniem zwiększa się także ryzyko utraty gatunków i ekosystemów. Obszary górskie, takie jak np. Alpy, Pireneje, Karpaty, pozostają szczególnie wrażliwe na zmiany klimatu i już obecnie negatywny wpływ wzrastającej temperatury jest odczuwalny na tych obszarach</a:t>
          </a:r>
          <a:r>
            <a:rPr lang="pl-PL" sz="1100" b="0" i="0" dirty="0"/>
            <a:t>.</a:t>
          </a:r>
          <a:endParaRPr lang="pl-PL" sz="1100" dirty="0"/>
        </a:p>
      </dgm:t>
    </dgm:pt>
    <dgm:pt modelId="{584374C8-16D2-45A1-886A-E996F8BB8B3D}" type="parTrans" cxnId="{33097C63-474E-464C-BDBB-2A776AB6B668}">
      <dgm:prSet/>
      <dgm:spPr/>
      <dgm:t>
        <a:bodyPr/>
        <a:lstStyle/>
        <a:p>
          <a:endParaRPr lang="pl-PL"/>
        </a:p>
      </dgm:t>
    </dgm:pt>
    <dgm:pt modelId="{E1F3FF1D-A119-45E8-81D6-09753359923C}" type="sibTrans" cxnId="{33097C63-474E-464C-BDBB-2A776AB6B668}">
      <dgm:prSet/>
      <dgm:spPr/>
      <dgm:t>
        <a:bodyPr/>
        <a:lstStyle/>
        <a:p>
          <a:endParaRPr lang="pl-PL"/>
        </a:p>
      </dgm:t>
    </dgm:pt>
    <dgm:pt modelId="{509242DC-0DF4-47EA-80A1-3A52107DEFF2}">
      <dgm:prSet custT="1"/>
      <dgm:spPr/>
      <dgm:t>
        <a:bodyPr/>
        <a:lstStyle/>
        <a:p>
          <a:r>
            <a:rPr lang="pl-PL" sz="1600" b="1" i="0" dirty="0"/>
            <a:t>Strefa brzegowa</a:t>
          </a:r>
          <a:endParaRPr lang="pl-PL" sz="1600" dirty="0"/>
        </a:p>
      </dgm:t>
    </dgm:pt>
    <dgm:pt modelId="{5ADF78A3-2C13-4D16-B0E7-4D51CC4D7E14}" type="parTrans" cxnId="{C3ABEEBA-0933-4F3C-B893-EBE00C359A4A}">
      <dgm:prSet/>
      <dgm:spPr/>
      <dgm:t>
        <a:bodyPr/>
        <a:lstStyle/>
        <a:p>
          <a:endParaRPr lang="pl-PL"/>
        </a:p>
      </dgm:t>
    </dgm:pt>
    <dgm:pt modelId="{EB116F48-6A77-4AF0-BECF-64738C578E03}" type="sibTrans" cxnId="{C3ABEEBA-0933-4F3C-B893-EBE00C359A4A}">
      <dgm:prSet/>
      <dgm:spPr/>
      <dgm:t>
        <a:bodyPr/>
        <a:lstStyle/>
        <a:p>
          <a:endParaRPr lang="pl-PL"/>
        </a:p>
      </dgm:t>
    </dgm:pt>
    <dgm:pt modelId="{C03FABD2-919D-4736-98A0-D48681601D1D}">
      <dgm:prSet custT="1"/>
      <dgm:spPr/>
      <dgm:t>
        <a:bodyPr/>
        <a:lstStyle/>
        <a:p>
          <a:r>
            <a:rPr lang="pl-PL" sz="1100" b="0" i="0" dirty="0"/>
            <a:t>Obszar wybrzeża znajduje się pod wyraźnym wpływem rosnącego poziomu morza oraz zmian  częstości i intensywności sztormów. Stanowią one zagrożenie dla ekosystemów, infrastruktury, osiedli, turystyki i zdrowia ludności. Szczególnie zagrożone są ekosystemy  i infrastruktura Bałtyku, Morza Śródziemnego i Czarnego. Należy się spodziewać znaczących strat  obszarów podmokłych na wybrzeżach Bałtyku i Morza Śródziemnego.</a:t>
          </a:r>
          <a:endParaRPr lang="pl-PL" sz="1100" dirty="0"/>
        </a:p>
      </dgm:t>
    </dgm:pt>
    <dgm:pt modelId="{AEBD7070-DFBC-4EA3-A983-B56B176F9D29}" type="parTrans" cxnId="{B3BD87D0-716A-4451-BAEF-058B8297EBBF}">
      <dgm:prSet/>
      <dgm:spPr/>
      <dgm:t>
        <a:bodyPr/>
        <a:lstStyle/>
        <a:p>
          <a:endParaRPr lang="pl-PL"/>
        </a:p>
      </dgm:t>
    </dgm:pt>
    <dgm:pt modelId="{BFCB1ACE-26B4-48AF-A92D-FD2A2CE59425}" type="sibTrans" cxnId="{B3BD87D0-716A-4451-BAEF-058B8297EBBF}">
      <dgm:prSet/>
      <dgm:spPr/>
      <dgm:t>
        <a:bodyPr/>
        <a:lstStyle/>
        <a:p>
          <a:endParaRPr lang="pl-PL"/>
        </a:p>
      </dgm:t>
    </dgm:pt>
    <dgm:pt modelId="{889BD87E-8F60-46ED-9640-4842D2EF7F9C}">
      <dgm:prSet/>
      <dgm:spPr/>
    </dgm:pt>
    <dgm:pt modelId="{CB789CE9-421E-46E7-9C89-371BA4F8F09E}" type="parTrans" cxnId="{93E89AE6-B61D-46DF-93EE-B1C878E685C2}">
      <dgm:prSet/>
      <dgm:spPr/>
      <dgm:t>
        <a:bodyPr/>
        <a:lstStyle/>
        <a:p>
          <a:endParaRPr lang="pl-PL"/>
        </a:p>
      </dgm:t>
    </dgm:pt>
    <dgm:pt modelId="{B9341ABD-AC39-4720-B6C2-4C4B80D14519}" type="sibTrans" cxnId="{93E89AE6-B61D-46DF-93EE-B1C878E685C2}">
      <dgm:prSet/>
      <dgm:spPr/>
      <dgm:t>
        <a:bodyPr/>
        <a:lstStyle/>
        <a:p>
          <a:endParaRPr lang="pl-PL"/>
        </a:p>
      </dgm:t>
    </dgm:pt>
    <dgm:pt modelId="{08A68D0C-BCAA-4B12-8C8C-2F1A20902C18}">
      <dgm:prSet/>
      <dgm:spPr/>
    </dgm:pt>
    <dgm:pt modelId="{B27BBA6C-B736-4A04-85C9-E03A61676104}" type="parTrans" cxnId="{24D686EC-A30B-4899-9412-8C92C74364A7}">
      <dgm:prSet/>
      <dgm:spPr/>
      <dgm:t>
        <a:bodyPr/>
        <a:lstStyle/>
        <a:p>
          <a:endParaRPr lang="pl-PL"/>
        </a:p>
      </dgm:t>
    </dgm:pt>
    <dgm:pt modelId="{60E88D87-116A-4A16-964D-C3E2A83E7C6C}" type="sibTrans" cxnId="{24D686EC-A30B-4899-9412-8C92C74364A7}">
      <dgm:prSet/>
      <dgm:spPr/>
      <dgm:t>
        <a:bodyPr/>
        <a:lstStyle/>
        <a:p>
          <a:endParaRPr lang="pl-PL"/>
        </a:p>
      </dgm:t>
    </dgm:pt>
    <dgm:pt modelId="{57C25A95-E174-4FAB-A073-7506044190A2}">
      <dgm:prSet/>
      <dgm:spPr/>
    </dgm:pt>
    <dgm:pt modelId="{7FA4C356-DBBD-4D90-84DF-5B633E735019}" type="parTrans" cxnId="{8BC9CAE3-73E6-43B0-A975-65B924E74C3D}">
      <dgm:prSet/>
      <dgm:spPr/>
      <dgm:t>
        <a:bodyPr/>
        <a:lstStyle/>
        <a:p>
          <a:endParaRPr lang="pl-PL"/>
        </a:p>
      </dgm:t>
    </dgm:pt>
    <dgm:pt modelId="{B6C36736-7FAB-4724-ACED-4A19F2358273}" type="sibTrans" cxnId="{8BC9CAE3-73E6-43B0-A975-65B924E74C3D}">
      <dgm:prSet/>
      <dgm:spPr/>
      <dgm:t>
        <a:bodyPr/>
        <a:lstStyle/>
        <a:p>
          <a:endParaRPr lang="pl-PL"/>
        </a:p>
      </dgm:t>
    </dgm:pt>
    <dgm:pt modelId="{2B1D48F2-6038-41F0-AA13-14C035575654}">
      <dgm:prSet/>
      <dgm:spPr/>
    </dgm:pt>
    <dgm:pt modelId="{3753E039-B97F-4D2A-9C47-91F5304C46CE}" type="parTrans" cxnId="{12389F91-E56E-4BFE-A4C1-3503B3A4DE6B}">
      <dgm:prSet/>
      <dgm:spPr/>
      <dgm:t>
        <a:bodyPr/>
        <a:lstStyle/>
        <a:p>
          <a:endParaRPr lang="pl-PL"/>
        </a:p>
      </dgm:t>
    </dgm:pt>
    <dgm:pt modelId="{0FD1F9E9-1EA3-455A-AADD-54292A073DAE}" type="sibTrans" cxnId="{12389F91-E56E-4BFE-A4C1-3503B3A4DE6B}">
      <dgm:prSet/>
      <dgm:spPr/>
      <dgm:t>
        <a:bodyPr/>
        <a:lstStyle/>
        <a:p>
          <a:endParaRPr lang="pl-PL"/>
        </a:p>
      </dgm:t>
    </dgm:pt>
    <dgm:pt modelId="{534EED50-0284-4D26-9108-56DAB92FEFEC}">
      <dgm:prSet/>
      <dgm:spPr/>
      <dgm:t>
        <a:bodyPr/>
        <a:lstStyle/>
        <a:p>
          <a:endParaRPr lang="pl-PL"/>
        </a:p>
      </dgm:t>
    </dgm:pt>
    <dgm:pt modelId="{BA8B4984-284B-42C2-8030-0F7E07148B64}" type="parTrans" cxnId="{E7FFAA7E-CA33-4C5A-949C-4505327C9ECC}">
      <dgm:prSet/>
      <dgm:spPr/>
      <dgm:t>
        <a:bodyPr/>
        <a:lstStyle/>
        <a:p>
          <a:endParaRPr lang="pl-PL"/>
        </a:p>
      </dgm:t>
    </dgm:pt>
    <dgm:pt modelId="{EA4BB331-13C6-40D6-AFFF-78A2CE17A598}" type="sibTrans" cxnId="{E7FFAA7E-CA33-4C5A-949C-4505327C9ECC}">
      <dgm:prSet/>
      <dgm:spPr/>
      <dgm:t>
        <a:bodyPr/>
        <a:lstStyle/>
        <a:p>
          <a:endParaRPr lang="pl-PL"/>
        </a:p>
      </dgm:t>
    </dgm:pt>
    <dgm:pt modelId="{41E08BD3-DD42-4009-B463-13AEB78D8831}" type="pres">
      <dgm:prSet presAssocID="{8EDA0504-5DA3-436D-B8BC-4B838F7B90CB}" presName="matrix" presStyleCnt="0">
        <dgm:presLayoutVars>
          <dgm:chMax val="1"/>
          <dgm:dir/>
          <dgm:resizeHandles val="exact"/>
        </dgm:presLayoutVars>
      </dgm:prSet>
      <dgm:spPr/>
    </dgm:pt>
    <dgm:pt modelId="{68FC93DD-6B1E-488B-AB3D-AF8DCFD19824}" type="pres">
      <dgm:prSet presAssocID="{8EDA0504-5DA3-436D-B8BC-4B838F7B90CB}" presName="axisShape" presStyleLbl="bgShp" presStyleIdx="0" presStyleCnt="1"/>
      <dgm:spPr/>
    </dgm:pt>
    <dgm:pt modelId="{20F28EB1-0161-4B8F-B9B0-5EDD26E0838A}" type="pres">
      <dgm:prSet presAssocID="{8EDA0504-5DA3-436D-B8BC-4B838F7B90CB}" presName="rect1" presStyleLbl="node1" presStyleIdx="0" presStyleCnt="4">
        <dgm:presLayoutVars>
          <dgm:chMax val="0"/>
          <dgm:chPref val="0"/>
          <dgm:bulletEnabled val="1"/>
        </dgm:presLayoutVars>
      </dgm:prSet>
      <dgm:spPr/>
    </dgm:pt>
    <dgm:pt modelId="{C9639F43-FE67-4E93-9FD3-47BB0747D294}" type="pres">
      <dgm:prSet presAssocID="{8EDA0504-5DA3-436D-B8BC-4B838F7B90CB}" presName="rect2" presStyleLbl="node1" presStyleIdx="1" presStyleCnt="4">
        <dgm:presLayoutVars>
          <dgm:chMax val="0"/>
          <dgm:chPref val="0"/>
          <dgm:bulletEnabled val="1"/>
        </dgm:presLayoutVars>
      </dgm:prSet>
      <dgm:spPr/>
    </dgm:pt>
    <dgm:pt modelId="{2F9773B6-BBCE-4B84-9F12-A4DEFF258696}" type="pres">
      <dgm:prSet presAssocID="{8EDA0504-5DA3-436D-B8BC-4B838F7B90CB}" presName="rect3" presStyleLbl="node1" presStyleIdx="2" presStyleCnt="4">
        <dgm:presLayoutVars>
          <dgm:chMax val="0"/>
          <dgm:chPref val="0"/>
          <dgm:bulletEnabled val="1"/>
        </dgm:presLayoutVars>
      </dgm:prSet>
      <dgm:spPr/>
    </dgm:pt>
    <dgm:pt modelId="{1BC1B9BB-AF22-48C2-9BC0-0D451F8A8F73}" type="pres">
      <dgm:prSet presAssocID="{8EDA0504-5DA3-436D-B8BC-4B838F7B90CB}" presName="rect4" presStyleLbl="node1" presStyleIdx="3" presStyleCnt="4">
        <dgm:presLayoutVars>
          <dgm:chMax val="0"/>
          <dgm:chPref val="0"/>
          <dgm:bulletEnabled val="1"/>
        </dgm:presLayoutVars>
      </dgm:prSet>
      <dgm:spPr/>
    </dgm:pt>
  </dgm:ptLst>
  <dgm:cxnLst>
    <dgm:cxn modelId="{DFA19B2C-BBC0-41E4-B34D-23681ABCEB0C}" type="presOf" srcId="{C03FABD2-919D-4736-98A0-D48681601D1D}" destId="{1BC1B9BB-AF22-48C2-9BC0-0D451F8A8F73}" srcOrd="0" destOrd="0" presId="urn:microsoft.com/office/officeart/2005/8/layout/matrix2"/>
    <dgm:cxn modelId="{2FE86E31-E7D8-4461-86C3-D747D9AC5ABA}" type="presOf" srcId="{3BE5E4BA-63DF-4925-84ED-DE3FC342F71C}" destId="{20F28EB1-0161-4B8F-B9B0-5EDD26E0838A}" srcOrd="0" destOrd="0" presId="urn:microsoft.com/office/officeart/2005/8/layout/matrix2"/>
    <dgm:cxn modelId="{46A77033-D244-4F7F-9123-737E7496A3DF}" srcId="{8EDA0504-5DA3-436D-B8BC-4B838F7B90CB}" destId="{3BE5E4BA-63DF-4925-84ED-DE3FC342F71C}" srcOrd="0" destOrd="0" parTransId="{7B742A9E-1755-4A7E-A532-6357A1003BE1}" sibTransId="{8C310EE8-D92C-4E1A-99DF-1318F1A37A75}"/>
    <dgm:cxn modelId="{14BFEF42-3C27-4C32-9BA0-3D9086C54D41}" type="presOf" srcId="{A91C2603-70AC-43AF-9B52-A43472198F4B}" destId="{C9639F43-FE67-4E93-9FD3-47BB0747D294}" srcOrd="0" destOrd="0" presId="urn:microsoft.com/office/officeart/2005/8/layout/matrix2"/>
    <dgm:cxn modelId="{33097C63-474E-464C-BDBB-2A776AB6B668}" srcId="{8EDA0504-5DA3-436D-B8BC-4B838F7B90CB}" destId="{A91C2603-70AC-43AF-9B52-A43472198F4B}" srcOrd="1" destOrd="0" parTransId="{584374C8-16D2-45A1-886A-E996F8BB8B3D}" sibTransId="{E1F3FF1D-A119-45E8-81D6-09753359923C}"/>
    <dgm:cxn modelId="{E7FFAA7E-CA33-4C5A-949C-4505327C9ECC}" srcId="{8EDA0504-5DA3-436D-B8BC-4B838F7B90CB}" destId="{534EED50-0284-4D26-9108-56DAB92FEFEC}" srcOrd="8" destOrd="0" parTransId="{BA8B4984-284B-42C2-8030-0F7E07148B64}" sibTransId="{EA4BB331-13C6-40D6-AFFF-78A2CE17A598}"/>
    <dgm:cxn modelId="{42122F80-7328-4CD2-BA14-40AD076DC5EB}" type="presOf" srcId="{8EDA0504-5DA3-436D-B8BC-4B838F7B90CB}" destId="{41E08BD3-DD42-4009-B463-13AEB78D8831}" srcOrd="0" destOrd="0" presId="urn:microsoft.com/office/officeart/2005/8/layout/matrix2"/>
    <dgm:cxn modelId="{12389F91-E56E-4BFE-A4C1-3503B3A4DE6B}" srcId="{8EDA0504-5DA3-436D-B8BC-4B838F7B90CB}" destId="{2B1D48F2-6038-41F0-AA13-14C035575654}" srcOrd="7" destOrd="0" parTransId="{3753E039-B97F-4D2A-9C47-91F5304C46CE}" sibTransId="{0FD1F9E9-1EA3-455A-AADD-54292A073DAE}"/>
    <dgm:cxn modelId="{A13BC2A4-61BF-4B6A-9B10-8725F06C736C}" type="presOf" srcId="{509242DC-0DF4-47EA-80A1-3A52107DEFF2}" destId="{2F9773B6-BBCE-4B84-9F12-A4DEFF258696}" srcOrd="0" destOrd="0" presId="urn:microsoft.com/office/officeart/2005/8/layout/matrix2"/>
    <dgm:cxn modelId="{C3ABEEBA-0933-4F3C-B893-EBE00C359A4A}" srcId="{8EDA0504-5DA3-436D-B8BC-4B838F7B90CB}" destId="{509242DC-0DF4-47EA-80A1-3A52107DEFF2}" srcOrd="2" destOrd="0" parTransId="{5ADF78A3-2C13-4D16-B0E7-4D51CC4D7E14}" sibTransId="{EB116F48-6A77-4AF0-BECF-64738C578E03}"/>
    <dgm:cxn modelId="{B3BD87D0-716A-4451-BAEF-058B8297EBBF}" srcId="{8EDA0504-5DA3-436D-B8BC-4B838F7B90CB}" destId="{C03FABD2-919D-4736-98A0-D48681601D1D}" srcOrd="3" destOrd="0" parTransId="{AEBD7070-DFBC-4EA3-A983-B56B176F9D29}" sibTransId="{BFCB1ACE-26B4-48AF-A92D-FD2A2CE59425}"/>
    <dgm:cxn modelId="{8BC9CAE3-73E6-43B0-A975-65B924E74C3D}" srcId="{8EDA0504-5DA3-436D-B8BC-4B838F7B90CB}" destId="{57C25A95-E174-4FAB-A073-7506044190A2}" srcOrd="6" destOrd="0" parTransId="{7FA4C356-DBBD-4D90-84DF-5B633E735019}" sibTransId="{B6C36736-7FAB-4724-ACED-4A19F2358273}"/>
    <dgm:cxn modelId="{93E89AE6-B61D-46DF-93EE-B1C878E685C2}" srcId="{8EDA0504-5DA3-436D-B8BC-4B838F7B90CB}" destId="{889BD87E-8F60-46ED-9640-4842D2EF7F9C}" srcOrd="4" destOrd="0" parTransId="{CB789CE9-421E-46E7-9C89-371BA4F8F09E}" sibTransId="{B9341ABD-AC39-4720-B6C2-4C4B80D14519}"/>
    <dgm:cxn modelId="{24D686EC-A30B-4899-9412-8C92C74364A7}" srcId="{8EDA0504-5DA3-436D-B8BC-4B838F7B90CB}" destId="{08A68D0C-BCAA-4B12-8C8C-2F1A20902C18}" srcOrd="5" destOrd="0" parTransId="{B27BBA6C-B736-4A04-85C9-E03A61676104}" sibTransId="{60E88D87-116A-4A16-964D-C3E2A83E7C6C}"/>
    <dgm:cxn modelId="{DE0FCCAF-C9AB-487A-AA93-20EB32D20797}" type="presParOf" srcId="{41E08BD3-DD42-4009-B463-13AEB78D8831}" destId="{68FC93DD-6B1E-488B-AB3D-AF8DCFD19824}" srcOrd="0" destOrd="0" presId="urn:microsoft.com/office/officeart/2005/8/layout/matrix2"/>
    <dgm:cxn modelId="{9171DBDB-A5A5-41FA-9470-AD233A47FC81}" type="presParOf" srcId="{41E08BD3-DD42-4009-B463-13AEB78D8831}" destId="{20F28EB1-0161-4B8F-B9B0-5EDD26E0838A}" srcOrd="1" destOrd="0" presId="urn:microsoft.com/office/officeart/2005/8/layout/matrix2"/>
    <dgm:cxn modelId="{25B662DC-9B3C-4DAE-8A0B-0ACA9DABAD3B}" type="presParOf" srcId="{41E08BD3-DD42-4009-B463-13AEB78D8831}" destId="{C9639F43-FE67-4E93-9FD3-47BB0747D294}" srcOrd="2" destOrd="0" presId="urn:microsoft.com/office/officeart/2005/8/layout/matrix2"/>
    <dgm:cxn modelId="{A970D9ED-1EE3-4BB2-AD88-5E35EC54D92D}" type="presParOf" srcId="{41E08BD3-DD42-4009-B463-13AEB78D8831}" destId="{2F9773B6-BBCE-4B84-9F12-A4DEFF258696}" srcOrd="3" destOrd="0" presId="urn:microsoft.com/office/officeart/2005/8/layout/matrix2"/>
    <dgm:cxn modelId="{CD9649D3-FA34-452A-9830-7753AB6CEFCD}" type="presParOf" srcId="{41E08BD3-DD42-4009-B463-13AEB78D8831}" destId="{1BC1B9BB-AF22-48C2-9BC0-0D451F8A8F7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53541-BE36-403D-8112-24CE9DBD5CC5}"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pl-PL"/>
        </a:p>
      </dgm:t>
    </dgm:pt>
    <dgm:pt modelId="{C1D2A4C2-871F-4223-9700-18D7BD44DD6E}">
      <dgm:prSet custT="1"/>
      <dgm:spPr/>
      <dgm:t>
        <a:bodyPr/>
        <a:lstStyle/>
        <a:p>
          <a:r>
            <a:rPr lang="pl-PL" sz="1400" b="1" i="0" dirty="0"/>
            <a:t>Ekosystemy i różnorodność biologiczna</a:t>
          </a:r>
          <a:endParaRPr lang="pl-PL" sz="1400" dirty="0"/>
        </a:p>
      </dgm:t>
    </dgm:pt>
    <dgm:pt modelId="{42EDABA0-01CB-4597-96BB-4C3B29FEE14F}" type="parTrans" cxnId="{938A2924-EE55-4AFF-99DE-813528CA38A0}">
      <dgm:prSet/>
      <dgm:spPr/>
      <dgm:t>
        <a:bodyPr/>
        <a:lstStyle/>
        <a:p>
          <a:endParaRPr lang="pl-PL"/>
        </a:p>
      </dgm:t>
    </dgm:pt>
    <dgm:pt modelId="{50B39243-5CB2-4F2E-8366-770145042CA9}" type="sibTrans" cxnId="{938A2924-EE55-4AFF-99DE-813528CA38A0}">
      <dgm:prSet/>
      <dgm:spPr/>
      <dgm:t>
        <a:bodyPr/>
        <a:lstStyle/>
        <a:p>
          <a:endParaRPr lang="pl-PL"/>
        </a:p>
      </dgm:t>
    </dgm:pt>
    <dgm:pt modelId="{39790540-2BDD-4170-9CF6-D0CF6426074B}">
      <dgm:prSet custT="1"/>
      <dgm:spPr/>
      <dgm:t>
        <a:bodyPr/>
        <a:lstStyle/>
        <a:p>
          <a:r>
            <a:rPr lang="pl-PL" sz="1100" b="0" i="0" dirty="0"/>
            <a:t>Obserwowany wzrost temperatury powietrza i zmiana wysokości opadu atmosferycznego już powodują zmiany różnych aspektów funkcjonowania europejskich systemów przyrodniczych. Najbardziej wrażliwe na zmiany podstawowych elementów klimatu są ekosystemy polarne i górskie, mokradła położone na wybrzeżach i ekosystemy na wybrzeżu Morza Śródziemnego. Przewidywane zmiany stanowią zagrożenie dla wszystkich ekosystemów europejskich</a:t>
          </a:r>
          <a:r>
            <a:rPr lang="pl-PL" sz="900" b="0" i="0" dirty="0"/>
            <a:t>.</a:t>
          </a:r>
          <a:endParaRPr lang="pl-PL" sz="900" dirty="0"/>
        </a:p>
      </dgm:t>
    </dgm:pt>
    <dgm:pt modelId="{25DF3DB7-01C9-48AA-8440-58D4E36E6956}" type="parTrans" cxnId="{9BE48DA5-BE77-4749-B79E-C611C306F50B}">
      <dgm:prSet/>
      <dgm:spPr/>
      <dgm:t>
        <a:bodyPr/>
        <a:lstStyle/>
        <a:p>
          <a:endParaRPr lang="pl-PL"/>
        </a:p>
      </dgm:t>
    </dgm:pt>
    <dgm:pt modelId="{B23E88EF-7CCE-4CDF-B9D1-7C428961293E}" type="sibTrans" cxnId="{9BE48DA5-BE77-4749-B79E-C611C306F50B}">
      <dgm:prSet/>
      <dgm:spPr/>
      <dgm:t>
        <a:bodyPr/>
        <a:lstStyle/>
        <a:p>
          <a:endParaRPr lang="pl-PL"/>
        </a:p>
      </dgm:t>
    </dgm:pt>
    <dgm:pt modelId="{666CCAA9-3C16-4F3B-AAA5-F681A3B066F1}">
      <dgm:prSet custT="1"/>
      <dgm:spPr/>
      <dgm:t>
        <a:bodyPr/>
        <a:lstStyle/>
        <a:p>
          <a:r>
            <a:rPr lang="pl-PL" sz="1400" b="1" i="0" dirty="0"/>
            <a:t>Rolnictwo i rybołówstwo</a:t>
          </a:r>
          <a:endParaRPr lang="pl-PL" sz="1400" dirty="0"/>
        </a:p>
      </dgm:t>
    </dgm:pt>
    <dgm:pt modelId="{58073B13-23B0-449B-9CF5-D03FEB62643B}" type="parTrans" cxnId="{3B613D88-209F-44F9-86E2-768E7F7E6B66}">
      <dgm:prSet/>
      <dgm:spPr/>
      <dgm:t>
        <a:bodyPr/>
        <a:lstStyle/>
        <a:p>
          <a:endParaRPr lang="pl-PL"/>
        </a:p>
      </dgm:t>
    </dgm:pt>
    <dgm:pt modelId="{D957D8D9-BBF8-45A1-B01B-98F9D333C6BA}" type="sibTrans" cxnId="{3B613D88-209F-44F9-86E2-768E7F7E6B66}">
      <dgm:prSet/>
      <dgm:spPr/>
      <dgm:t>
        <a:bodyPr/>
        <a:lstStyle/>
        <a:p>
          <a:endParaRPr lang="pl-PL"/>
        </a:p>
      </dgm:t>
    </dgm:pt>
    <dgm:pt modelId="{6998E7B8-03DB-4424-8290-A84893033288}">
      <dgm:prSet custT="1"/>
      <dgm:spPr/>
      <dgm:t>
        <a:bodyPr/>
        <a:lstStyle/>
        <a:p>
          <a:r>
            <a:rPr lang="pl-PL" sz="1200" b="0" i="0" dirty="0"/>
            <a:t>Zmiany klimatu i wzrost koncentracji CO</a:t>
          </a:r>
          <a:r>
            <a:rPr lang="pl-PL" sz="1200" b="0" i="0" baseline="-25000" dirty="0"/>
            <a:t>2</a:t>
          </a:r>
          <a:r>
            <a:rPr lang="pl-PL" sz="1200" b="0" i="0" dirty="0"/>
            <a:t>  mogą mieć pozytywny wpływ na produkcję roślinną i zwierzęcą w północnej Europie w wyniku wydłużenia sezonu wegetacyjnego i zwiększenia produktywności. W południowej i wschodniej Europie wpływ ten będzie negatywny. Należy spodziewać się zmian w szlakach wędrówek ryb, jednak poważniejszym problemem dla rybołówstwa jest nadmierne/grabieżcze eksploatowanie łowisk.</a:t>
          </a:r>
          <a:endParaRPr lang="pl-PL" sz="1200" dirty="0"/>
        </a:p>
      </dgm:t>
    </dgm:pt>
    <dgm:pt modelId="{826E395A-C39D-4637-A603-0D6A47313658}" type="parTrans" cxnId="{6A4009FE-7863-4A82-B5C3-7A67D8566ECB}">
      <dgm:prSet/>
      <dgm:spPr/>
      <dgm:t>
        <a:bodyPr/>
        <a:lstStyle/>
        <a:p>
          <a:endParaRPr lang="pl-PL"/>
        </a:p>
      </dgm:t>
    </dgm:pt>
    <dgm:pt modelId="{75CE7AC2-5ED1-4F83-AE44-AD8B2C3F46A5}" type="sibTrans" cxnId="{6A4009FE-7863-4A82-B5C3-7A67D8566ECB}">
      <dgm:prSet/>
      <dgm:spPr/>
      <dgm:t>
        <a:bodyPr/>
        <a:lstStyle/>
        <a:p>
          <a:endParaRPr lang="pl-PL"/>
        </a:p>
      </dgm:t>
    </dgm:pt>
    <dgm:pt modelId="{5DCA8F23-FCC0-43BC-9138-E582D489C651}" type="pres">
      <dgm:prSet presAssocID="{48F53541-BE36-403D-8112-24CE9DBD5CC5}" presName="matrix" presStyleCnt="0">
        <dgm:presLayoutVars>
          <dgm:chMax val="1"/>
          <dgm:dir/>
          <dgm:resizeHandles val="exact"/>
        </dgm:presLayoutVars>
      </dgm:prSet>
      <dgm:spPr/>
    </dgm:pt>
    <dgm:pt modelId="{1C5925E0-5C0D-42F9-8E42-9B68DF70811B}" type="pres">
      <dgm:prSet presAssocID="{48F53541-BE36-403D-8112-24CE9DBD5CC5}" presName="axisShape" presStyleLbl="bgShp" presStyleIdx="0" presStyleCnt="1" custScaleY="114450" custLinFactNeighborX="-8100" custLinFactNeighborY="-448"/>
      <dgm:spPr/>
    </dgm:pt>
    <dgm:pt modelId="{126F644A-943F-4BBA-889E-596ED98A2148}" type="pres">
      <dgm:prSet presAssocID="{48F53541-BE36-403D-8112-24CE9DBD5CC5}" presName="rect1" presStyleLbl="node1" presStyleIdx="0" presStyleCnt="4" custScaleX="101239" custScaleY="117061" custLinFactNeighborX="-6098" custLinFactNeighborY="-8263">
        <dgm:presLayoutVars>
          <dgm:chMax val="0"/>
          <dgm:chPref val="0"/>
          <dgm:bulletEnabled val="1"/>
        </dgm:presLayoutVars>
      </dgm:prSet>
      <dgm:spPr/>
    </dgm:pt>
    <dgm:pt modelId="{052B6261-47EC-4445-990F-EBE62CCCD4F9}" type="pres">
      <dgm:prSet presAssocID="{48F53541-BE36-403D-8112-24CE9DBD5CC5}" presName="rect2" presStyleLbl="node1" presStyleIdx="1" presStyleCnt="4" custScaleX="110759" custScaleY="117060" custLinFactNeighborX="6522" custLinFactNeighborY="-12611">
        <dgm:presLayoutVars>
          <dgm:chMax val="0"/>
          <dgm:chPref val="0"/>
          <dgm:bulletEnabled val="1"/>
        </dgm:presLayoutVars>
      </dgm:prSet>
      <dgm:spPr/>
    </dgm:pt>
    <dgm:pt modelId="{EA8B14EB-6DA3-460F-9521-975CDA8F348F}" type="pres">
      <dgm:prSet presAssocID="{48F53541-BE36-403D-8112-24CE9DBD5CC5}" presName="rect3" presStyleLbl="node1" presStyleIdx="2" presStyleCnt="4" custScaleX="107348" custScaleY="119308" custLinFactNeighborX="-7827" custLinFactNeighborY="7119">
        <dgm:presLayoutVars>
          <dgm:chMax val="0"/>
          <dgm:chPref val="0"/>
          <dgm:bulletEnabled val="1"/>
        </dgm:presLayoutVars>
      </dgm:prSet>
      <dgm:spPr/>
    </dgm:pt>
    <dgm:pt modelId="{CE12275D-1CB4-40AB-8676-E4981B219EA7}" type="pres">
      <dgm:prSet presAssocID="{48F53541-BE36-403D-8112-24CE9DBD5CC5}" presName="rect4" presStyleLbl="node1" presStyleIdx="3" presStyleCnt="4" custScaleX="115106" custScaleY="121048" custLinFactNeighborX="15219" custLinFactNeighborY="7989">
        <dgm:presLayoutVars>
          <dgm:chMax val="0"/>
          <dgm:chPref val="0"/>
          <dgm:bulletEnabled val="1"/>
        </dgm:presLayoutVars>
      </dgm:prSet>
      <dgm:spPr/>
    </dgm:pt>
  </dgm:ptLst>
  <dgm:cxnLst>
    <dgm:cxn modelId="{B63D9703-F8D3-4E26-9A1B-408CC3960E9F}" type="presOf" srcId="{666CCAA9-3C16-4F3B-AAA5-F681A3B066F1}" destId="{EA8B14EB-6DA3-460F-9521-975CDA8F348F}" srcOrd="0" destOrd="0" presId="urn:microsoft.com/office/officeart/2005/8/layout/matrix2"/>
    <dgm:cxn modelId="{938A2924-EE55-4AFF-99DE-813528CA38A0}" srcId="{48F53541-BE36-403D-8112-24CE9DBD5CC5}" destId="{C1D2A4C2-871F-4223-9700-18D7BD44DD6E}" srcOrd="0" destOrd="0" parTransId="{42EDABA0-01CB-4597-96BB-4C3B29FEE14F}" sibTransId="{50B39243-5CB2-4F2E-8366-770145042CA9}"/>
    <dgm:cxn modelId="{4FE20165-770B-473E-864D-588822C9B498}" type="presOf" srcId="{6998E7B8-03DB-4424-8290-A84893033288}" destId="{CE12275D-1CB4-40AB-8676-E4981B219EA7}" srcOrd="0" destOrd="0" presId="urn:microsoft.com/office/officeart/2005/8/layout/matrix2"/>
    <dgm:cxn modelId="{3B613D88-209F-44F9-86E2-768E7F7E6B66}" srcId="{48F53541-BE36-403D-8112-24CE9DBD5CC5}" destId="{666CCAA9-3C16-4F3B-AAA5-F681A3B066F1}" srcOrd="2" destOrd="0" parTransId="{58073B13-23B0-449B-9CF5-D03FEB62643B}" sibTransId="{D957D8D9-BBF8-45A1-B01B-98F9D333C6BA}"/>
    <dgm:cxn modelId="{46EF578E-27B8-437B-8347-46A1A7B8E389}" type="presOf" srcId="{C1D2A4C2-871F-4223-9700-18D7BD44DD6E}" destId="{126F644A-943F-4BBA-889E-596ED98A2148}" srcOrd="0" destOrd="0" presId="urn:microsoft.com/office/officeart/2005/8/layout/matrix2"/>
    <dgm:cxn modelId="{9BE48DA5-BE77-4749-B79E-C611C306F50B}" srcId="{48F53541-BE36-403D-8112-24CE9DBD5CC5}" destId="{39790540-2BDD-4170-9CF6-D0CF6426074B}" srcOrd="1" destOrd="0" parTransId="{25DF3DB7-01C9-48AA-8440-58D4E36E6956}" sibTransId="{B23E88EF-7CCE-4CDF-B9D1-7C428961293E}"/>
    <dgm:cxn modelId="{C9238BE7-E04D-47B0-8208-BEE0A5E85C19}" type="presOf" srcId="{39790540-2BDD-4170-9CF6-D0CF6426074B}" destId="{052B6261-47EC-4445-990F-EBE62CCCD4F9}" srcOrd="0" destOrd="0" presId="urn:microsoft.com/office/officeart/2005/8/layout/matrix2"/>
    <dgm:cxn modelId="{1D2EE9FB-86EC-49D2-A5E3-0BDC1C3A035A}" type="presOf" srcId="{48F53541-BE36-403D-8112-24CE9DBD5CC5}" destId="{5DCA8F23-FCC0-43BC-9138-E582D489C651}" srcOrd="0" destOrd="0" presId="urn:microsoft.com/office/officeart/2005/8/layout/matrix2"/>
    <dgm:cxn modelId="{6A4009FE-7863-4A82-B5C3-7A67D8566ECB}" srcId="{48F53541-BE36-403D-8112-24CE9DBD5CC5}" destId="{6998E7B8-03DB-4424-8290-A84893033288}" srcOrd="3" destOrd="0" parTransId="{826E395A-C39D-4637-A603-0D6A47313658}" sibTransId="{75CE7AC2-5ED1-4F83-AE44-AD8B2C3F46A5}"/>
    <dgm:cxn modelId="{5189814F-5A20-45D4-A0E0-B0F84E1D1115}" type="presParOf" srcId="{5DCA8F23-FCC0-43BC-9138-E582D489C651}" destId="{1C5925E0-5C0D-42F9-8E42-9B68DF70811B}" srcOrd="0" destOrd="0" presId="urn:microsoft.com/office/officeart/2005/8/layout/matrix2"/>
    <dgm:cxn modelId="{75D4A006-BACB-4943-A5DC-316CC1714A29}" type="presParOf" srcId="{5DCA8F23-FCC0-43BC-9138-E582D489C651}" destId="{126F644A-943F-4BBA-889E-596ED98A2148}" srcOrd="1" destOrd="0" presId="urn:microsoft.com/office/officeart/2005/8/layout/matrix2"/>
    <dgm:cxn modelId="{C1F282A8-7F52-4F10-8C02-99526CE1CC5B}" type="presParOf" srcId="{5DCA8F23-FCC0-43BC-9138-E582D489C651}" destId="{052B6261-47EC-4445-990F-EBE62CCCD4F9}" srcOrd="2" destOrd="0" presId="urn:microsoft.com/office/officeart/2005/8/layout/matrix2"/>
    <dgm:cxn modelId="{57E0740D-9E15-45C6-B7C5-C917A2FF53E8}" type="presParOf" srcId="{5DCA8F23-FCC0-43BC-9138-E582D489C651}" destId="{EA8B14EB-6DA3-460F-9521-975CDA8F348F}" srcOrd="3" destOrd="0" presId="urn:microsoft.com/office/officeart/2005/8/layout/matrix2"/>
    <dgm:cxn modelId="{CD618111-D2A4-4188-96F9-D2CCAED8EA27}" type="presParOf" srcId="{5DCA8F23-FCC0-43BC-9138-E582D489C651}" destId="{CE12275D-1CB4-40AB-8676-E4981B219EA7}"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DBC3-15A1-4FB6-A888-9D66F138AC7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pl-PL"/>
        </a:p>
      </dgm:t>
    </dgm:pt>
    <dgm:pt modelId="{2A5F4CFB-7803-484F-9078-A07E43BECBB9}">
      <dgm:prSet/>
      <dgm:spPr/>
      <dgm:t>
        <a:bodyPr/>
        <a:lstStyle/>
        <a:p>
          <a:r>
            <a:rPr lang="pl-PL" b="1" i="0" dirty="0"/>
            <a:t>Zasoby wodne</a:t>
          </a:r>
          <a:endParaRPr lang="pl-PL" dirty="0"/>
        </a:p>
      </dgm:t>
    </dgm:pt>
    <dgm:pt modelId="{DAFAE13F-72D5-4B8C-890B-39A8A4A7EB43}" type="parTrans" cxnId="{68BEEACE-91FC-4494-B109-CB824176DDDA}">
      <dgm:prSet/>
      <dgm:spPr/>
      <dgm:t>
        <a:bodyPr/>
        <a:lstStyle/>
        <a:p>
          <a:endParaRPr lang="pl-PL"/>
        </a:p>
      </dgm:t>
    </dgm:pt>
    <dgm:pt modelId="{F476A1FA-AF00-493F-8538-B25757ECC6CB}" type="sibTrans" cxnId="{68BEEACE-91FC-4494-B109-CB824176DDDA}">
      <dgm:prSet/>
      <dgm:spPr/>
      <dgm:t>
        <a:bodyPr/>
        <a:lstStyle/>
        <a:p>
          <a:endParaRPr lang="pl-PL"/>
        </a:p>
      </dgm:t>
    </dgm:pt>
    <dgm:pt modelId="{1EF6F1D5-BA41-4964-B7D1-090FA050BF24}">
      <dgm:prSet custT="1"/>
      <dgm:spPr/>
      <dgm:t>
        <a:bodyPr/>
        <a:lstStyle/>
        <a:p>
          <a:r>
            <a:rPr lang="pl-PL" sz="1200" b="0" i="0" dirty="0"/>
            <a:t>Wzrost temperatury i zmiana przebiegu opadów spowodują wzrost zagrożenia deficytem wody  i pogorszenie jej jakości w południowych i południowo-wschodnich regionach Europy. Należy oczekiwać zmiany częstotliwości i intensywności powodzi i susz, które spowodują znaczne szkody  finansowe i zwiększą liczbę wypadków śmiertelnych w całej Europie.</a:t>
          </a:r>
          <a:endParaRPr lang="pl-PL" sz="1200" dirty="0"/>
        </a:p>
      </dgm:t>
    </dgm:pt>
    <dgm:pt modelId="{7B77DAB1-44E8-4A3A-A43D-0AD8AF05C3FE}" type="parTrans" cxnId="{2A2779C8-C60C-4ADA-994F-608643176A31}">
      <dgm:prSet/>
      <dgm:spPr/>
      <dgm:t>
        <a:bodyPr/>
        <a:lstStyle/>
        <a:p>
          <a:endParaRPr lang="pl-PL"/>
        </a:p>
      </dgm:t>
    </dgm:pt>
    <dgm:pt modelId="{19B30E41-805D-4EC4-8450-0DC9D661DE12}" type="sibTrans" cxnId="{2A2779C8-C60C-4ADA-994F-608643176A31}">
      <dgm:prSet/>
      <dgm:spPr/>
      <dgm:t>
        <a:bodyPr/>
        <a:lstStyle/>
        <a:p>
          <a:endParaRPr lang="pl-PL"/>
        </a:p>
      </dgm:t>
    </dgm:pt>
    <dgm:pt modelId="{AC6EA99F-F2B8-4023-A2DD-425BB7686EA5}">
      <dgm:prSet/>
      <dgm:spPr/>
      <dgm:t>
        <a:bodyPr/>
        <a:lstStyle/>
        <a:p>
          <a:r>
            <a:rPr lang="pl-PL" b="1" i="0" dirty="0"/>
            <a:t>Turystyka</a:t>
          </a:r>
          <a:endParaRPr lang="pl-PL" dirty="0"/>
        </a:p>
      </dgm:t>
    </dgm:pt>
    <dgm:pt modelId="{964A1B3C-E6B6-450C-BD57-D4D28D2C2AD2}" type="parTrans" cxnId="{4C686AC7-060B-4684-A85F-1E8C4C8B6C61}">
      <dgm:prSet/>
      <dgm:spPr/>
      <dgm:t>
        <a:bodyPr/>
        <a:lstStyle/>
        <a:p>
          <a:endParaRPr lang="pl-PL"/>
        </a:p>
      </dgm:t>
    </dgm:pt>
    <dgm:pt modelId="{14B436D8-1403-4178-8CD9-CE666FD534CF}" type="sibTrans" cxnId="{4C686AC7-060B-4684-A85F-1E8C4C8B6C61}">
      <dgm:prSet/>
      <dgm:spPr/>
      <dgm:t>
        <a:bodyPr/>
        <a:lstStyle/>
        <a:p>
          <a:endParaRPr lang="pl-PL"/>
        </a:p>
      </dgm:t>
    </dgm:pt>
    <dgm:pt modelId="{2B59A6F9-3094-499F-AF95-C78303CF78C0}">
      <dgm:prSet custT="1"/>
      <dgm:spPr/>
      <dgm:t>
        <a:bodyPr/>
        <a:lstStyle/>
        <a:p>
          <a:r>
            <a:rPr lang="pl-PL" sz="1100" b="0" i="0" dirty="0"/>
            <a:t>Wzrost niestabilności pokrywy śnieżnej będzie ograniczać turystykę i sporty zimowe. Zmniejszenie dostępu do wody i pogorszenie jej jakości oraz intensywne fale upałów w południowej Europie mogą znacząco ograniczyć turystykę letnią. Jednocześnie poprawią się warunki dla rozwoju turystyki w północnych częściach Europy.</a:t>
          </a:r>
          <a:endParaRPr lang="pl-PL" sz="1100" dirty="0"/>
        </a:p>
      </dgm:t>
    </dgm:pt>
    <dgm:pt modelId="{68095F5D-3AC7-484D-B814-9F5E0440F2C7}" type="parTrans" cxnId="{C05BD8B8-6D92-4F11-94C9-65743CA85F9D}">
      <dgm:prSet/>
      <dgm:spPr/>
      <dgm:t>
        <a:bodyPr/>
        <a:lstStyle/>
        <a:p>
          <a:endParaRPr lang="pl-PL"/>
        </a:p>
      </dgm:t>
    </dgm:pt>
    <dgm:pt modelId="{377DDC4C-83C6-4A2D-9178-E14A94FA93E4}" type="sibTrans" cxnId="{C05BD8B8-6D92-4F11-94C9-65743CA85F9D}">
      <dgm:prSet/>
      <dgm:spPr/>
      <dgm:t>
        <a:bodyPr/>
        <a:lstStyle/>
        <a:p>
          <a:endParaRPr lang="pl-PL"/>
        </a:p>
      </dgm:t>
    </dgm:pt>
    <dgm:pt modelId="{FEA1E4D2-FC6E-4CB2-97EC-F16A13199321}">
      <dgm:prSet/>
      <dgm:spPr/>
      <dgm:t>
        <a:bodyPr/>
        <a:lstStyle/>
        <a:p>
          <a:endParaRPr lang="pl-PL"/>
        </a:p>
      </dgm:t>
    </dgm:pt>
    <dgm:pt modelId="{12D62BEA-2786-4225-A69E-E23105C5E49E}" type="parTrans" cxnId="{DF40D460-2034-4609-981A-3EF72A1A0A7B}">
      <dgm:prSet/>
      <dgm:spPr/>
      <dgm:t>
        <a:bodyPr/>
        <a:lstStyle/>
        <a:p>
          <a:endParaRPr lang="pl-PL"/>
        </a:p>
      </dgm:t>
    </dgm:pt>
    <dgm:pt modelId="{6F88AA9F-A48A-4689-9800-F89BE026DDB2}" type="sibTrans" cxnId="{DF40D460-2034-4609-981A-3EF72A1A0A7B}">
      <dgm:prSet/>
      <dgm:spPr/>
      <dgm:t>
        <a:bodyPr/>
        <a:lstStyle/>
        <a:p>
          <a:endParaRPr lang="pl-PL"/>
        </a:p>
      </dgm:t>
    </dgm:pt>
    <dgm:pt modelId="{0B57999B-E729-4FE9-BF1E-CC10A308778D}">
      <dgm:prSet/>
      <dgm:spPr/>
      <dgm:t>
        <a:bodyPr/>
        <a:lstStyle/>
        <a:p>
          <a:endParaRPr lang="pl-PL"/>
        </a:p>
      </dgm:t>
    </dgm:pt>
    <dgm:pt modelId="{2A70C5EE-0B3B-4CF0-8502-B1728B759380}" type="parTrans" cxnId="{A4302D58-6B0C-4C2D-91EC-F2E5A5D42A48}">
      <dgm:prSet/>
      <dgm:spPr/>
      <dgm:t>
        <a:bodyPr/>
        <a:lstStyle/>
        <a:p>
          <a:endParaRPr lang="pl-PL"/>
        </a:p>
      </dgm:t>
    </dgm:pt>
    <dgm:pt modelId="{6C08A556-B7ED-40D6-BEE1-79601B144636}" type="sibTrans" cxnId="{A4302D58-6B0C-4C2D-91EC-F2E5A5D42A48}">
      <dgm:prSet/>
      <dgm:spPr/>
      <dgm:t>
        <a:bodyPr/>
        <a:lstStyle/>
        <a:p>
          <a:endParaRPr lang="pl-PL"/>
        </a:p>
      </dgm:t>
    </dgm:pt>
    <dgm:pt modelId="{EB946332-22EE-497E-966D-FDDFF96CE115}">
      <dgm:prSet/>
      <dgm:spPr/>
      <dgm:t>
        <a:bodyPr/>
        <a:lstStyle/>
        <a:p>
          <a:endParaRPr lang="pl-PL"/>
        </a:p>
      </dgm:t>
    </dgm:pt>
    <dgm:pt modelId="{DB27A1A2-1CD9-4331-B0EE-A6ED57FD6D8A}" type="parTrans" cxnId="{894EE845-1E41-48E8-8E23-2E6C59CC51BE}">
      <dgm:prSet/>
      <dgm:spPr/>
      <dgm:t>
        <a:bodyPr/>
        <a:lstStyle/>
        <a:p>
          <a:endParaRPr lang="pl-PL"/>
        </a:p>
      </dgm:t>
    </dgm:pt>
    <dgm:pt modelId="{9451F1E3-CBAB-4003-994B-B6E44D8BDA03}" type="sibTrans" cxnId="{894EE845-1E41-48E8-8E23-2E6C59CC51BE}">
      <dgm:prSet/>
      <dgm:spPr/>
      <dgm:t>
        <a:bodyPr/>
        <a:lstStyle/>
        <a:p>
          <a:endParaRPr lang="pl-PL"/>
        </a:p>
      </dgm:t>
    </dgm:pt>
    <dgm:pt modelId="{1CA41B85-01B5-4497-A165-6039EDD00015}">
      <dgm:prSet/>
      <dgm:spPr/>
      <dgm:t>
        <a:bodyPr/>
        <a:lstStyle/>
        <a:p>
          <a:endParaRPr lang="pl-PL"/>
        </a:p>
      </dgm:t>
    </dgm:pt>
    <dgm:pt modelId="{8819AE6F-9F85-4F91-9557-4D32B8CD3F3B}" type="parTrans" cxnId="{CB0D9B1A-3746-4FD7-A1D3-B1773DDD1D51}">
      <dgm:prSet/>
      <dgm:spPr/>
      <dgm:t>
        <a:bodyPr/>
        <a:lstStyle/>
        <a:p>
          <a:endParaRPr lang="pl-PL"/>
        </a:p>
      </dgm:t>
    </dgm:pt>
    <dgm:pt modelId="{2773AF2A-A1C4-4649-955F-E3126E397EA5}" type="sibTrans" cxnId="{CB0D9B1A-3746-4FD7-A1D3-B1773DDD1D51}">
      <dgm:prSet/>
      <dgm:spPr/>
      <dgm:t>
        <a:bodyPr/>
        <a:lstStyle/>
        <a:p>
          <a:endParaRPr lang="pl-PL"/>
        </a:p>
      </dgm:t>
    </dgm:pt>
    <dgm:pt modelId="{59EB0A1E-0E42-4C87-AAAD-B1DD67082D00}">
      <dgm:prSet/>
      <dgm:spPr/>
      <dgm:t>
        <a:bodyPr/>
        <a:lstStyle/>
        <a:p>
          <a:endParaRPr lang="pl-PL" b="0" i="0"/>
        </a:p>
      </dgm:t>
    </dgm:pt>
    <dgm:pt modelId="{54EDA919-8D88-4C39-9121-0CF08F275739}" type="parTrans" cxnId="{37E76BB0-78A8-4FAD-A70F-4F4F859D3D90}">
      <dgm:prSet/>
      <dgm:spPr/>
      <dgm:t>
        <a:bodyPr/>
        <a:lstStyle/>
        <a:p>
          <a:endParaRPr lang="pl-PL"/>
        </a:p>
      </dgm:t>
    </dgm:pt>
    <dgm:pt modelId="{9AEC25C4-CAD0-41AC-B967-1E72251B4B70}" type="sibTrans" cxnId="{37E76BB0-78A8-4FAD-A70F-4F4F859D3D90}">
      <dgm:prSet/>
      <dgm:spPr/>
      <dgm:t>
        <a:bodyPr/>
        <a:lstStyle/>
        <a:p>
          <a:endParaRPr lang="pl-PL"/>
        </a:p>
      </dgm:t>
    </dgm:pt>
    <dgm:pt modelId="{3BD8C49D-670C-4D57-822C-21443AE935D6}">
      <dgm:prSet/>
      <dgm:spPr/>
      <dgm:t>
        <a:bodyPr/>
        <a:lstStyle/>
        <a:p>
          <a:endParaRPr lang="pl-PL"/>
        </a:p>
      </dgm:t>
    </dgm:pt>
    <dgm:pt modelId="{F90FEF2E-E16A-4330-976D-1FBC90CF84AD}" type="parTrans" cxnId="{67D306CA-1F6C-4D27-B846-75436B481955}">
      <dgm:prSet/>
      <dgm:spPr/>
      <dgm:t>
        <a:bodyPr/>
        <a:lstStyle/>
        <a:p>
          <a:endParaRPr lang="pl-PL"/>
        </a:p>
      </dgm:t>
    </dgm:pt>
    <dgm:pt modelId="{466B9B61-C6B6-4FF2-9D46-520C2FFC238A}" type="sibTrans" cxnId="{67D306CA-1F6C-4D27-B846-75436B481955}">
      <dgm:prSet/>
      <dgm:spPr/>
      <dgm:t>
        <a:bodyPr/>
        <a:lstStyle/>
        <a:p>
          <a:endParaRPr lang="pl-PL"/>
        </a:p>
      </dgm:t>
    </dgm:pt>
    <dgm:pt modelId="{E98281BC-EC82-4DFF-8A81-7F2230A06E16}">
      <dgm:prSet/>
      <dgm:spPr/>
      <dgm:t>
        <a:bodyPr/>
        <a:lstStyle/>
        <a:p>
          <a:endParaRPr lang="pl-PL"/>
        </a:p>
      </dgm:t>
    </dgm:pt>
    <dgm:pt modelId="{2C12FE97-00DF-4582-B72A-5B06C145FC79}" type="parTrans" cxnId="{1AE22E83-2925-45E1-BBCA-0124CD5AA6EA}">
      <dgm:prSet/>
      <dgm:spPr/>
      <dgm:t>
        <a:bodyPr/>
        <a:lstStyle/>
        <a:p>
          <a:endParaRPr lang="pl-PL"/>
        </a:p>
      </dgm:t>
    </dgm:pt>
    <dgm:pt modelId="{A9E66785-EDFA-45FD-89B5-CA4C52AE8DED}" type="sibTrans" cxnId="{1AE22E83-2925-45E1-BBCA-0124CD5AA6EA}">
      <dgm:prSet/>
      <dgm:spPr/>
      <dgm:t>
        <a:bodyPr/>
        <a:lstStyle/>
        <a:p>
          <a:endParaRPr lang="pl-PL"/>
        </a:p>
      </dgm:t>
    </dgm:pt>
    <dgm:pt modelId="{D482E55E-401B-4614-BA66-BADFD2FF252F}">
      <dgm:prSet/>
      <dgm:spPr/>
      <dgm:t>
        <a:bodyPr/>
        <a:lstStyle/>
        <a:p>
          <a:endParaRPr lang="pl-PL"/>
        </a:p>
      </dgm:t>
    </dgm:pt>
    <dgm:pt modelId="{FEC27525-D3D5-4EA0-8556-6090F4CA4E30}" type="parTrans" cxnId="{B39D243A-8B3D-43FE-9BC6-CF3DBC4E8BC8}">
      <dgm:prSet/>
      <dgm:spPr/>
      <dgm:t>
        <a:bodyPr/>
        <a:lstStyle/>
        <a:p>
          <a:endParaRPr lang="pl-PL"/>
        </a:p>
      </dgm:t>
    </dgm:pt>
    <dgm:pt modelId="{36318CE0-616D-4EDE-8FA8-4690B4F9BB31}" type="sibTrans" cxnId="{B39D243A-8B3D-43FE-9BC6-CF3DBC4E8BC8}">
      <dgm:prSet/>
      <dgm:spPr/>
      <dgm:t>
        <a:bodyPr/>
        <a:lstStyle/>
        <a:p>
          <a:endParaRPr lang="pl-PL"/>
        </a:p>
      </dgm:t>
    </dgm:pt>
    <dgm:pt modelId="{B3C9DF0B-FE17-415A-982D-9007FA67F1F1}">
      <dgm:prSet/>
      <dgm:spPr/>
      <dgm:t>
        <a:bodyPr/>
        <a:lstStyle/>
        <a:p>
          <a:endParaRPr lang="pl-PL"/>
        </a:p>
      </dgm:t>
    </dgm:pt>
    <dgm:pt modelId="{3A61167A-7CCC-4648-BA32-1322A0C0E0A3}" type="parTrans" cxnId="{F083EECE-0B0E-403F-B3A6-F41688A72DA9}">
      <dgm:prSet/>
      <dgm:spPr/>
      <dgm:t>
        <a:bodyPr/>
        <a:lstStyle/>
        <a:p>
          <a:endParaRPr lang="pl-PL"/>
        </a:p>
      </dgm:t>
    </dgm:pt>
    <dgm:pt modelId="{11211D24-BCF7-4188-BFF2-BD3A73719D1D}" type="sibTrans" cxnId="{F083EECE-0B0E-403F-B3A6-F41688A72DA9}">
      <dgm:prSet/>
      <dgm:spPr/>
      <dgm:t>
        <a:bodyPr/>
        <a:lstStyle/>
        <a:p>
          <a:endParaRPr lang="pl-PL"/>
        </a:p>
      </dgm:t>
    </dgm:pt>
    <dgm:pt modelId="{43AEE007-0A16-4C85-853F-300DA4711387}">
      <dgm:prSet/>
      <dgm:spPr/>
      <dgm:t>
        <a:bodyPr/>
        <a:lstStyle/>
        <a:p>
          <a:endParaRPr lang="pl-PL" b="0" i="0"/>
        </a:p>
      </dgm:t>
    </dgm:pt>
    <dgm:pt modelId="{B817B436-D416-44F0-B610-4436199E8D06}" type="parTrans" cxnId="{4FDCB30C-0F5D-49DD-8CBD-7CB9538D583A}">
      <dgm:prSet/>
      <dgm:spPr/>
      <dgm:t>
        <a:bodyPr/>
        <a:lstStyle/>
        <a:p>
          <a:endParaRPr lang="pl-PL"/>
        </a:p>
      </dgm:t>
    </dgm:pt>
    <dgm:pt modelId="{E8B167EB-DDBD-420B-8C04-495CC4B9CBD4}" type="sibTrans" cxnId="{4FDCB30C-0F5D-49DD-8CBD-7CB9538D583A}">
      <dgm:prSet/>
      <dgm:spPr/>
      <dgm:t>
        <a:bodyPr/>
        <a:lstStyle/>
        <a:p>
          <a:endParaRPr lang="pl-PL"/>
        </a:p>
      </dgm:t>
    </dgm:pt>
    <dgm:pt modelId="{73C4EA10-7871-42F7-B065-C5CC1DC7D6C7}" type="pres">
      <dgm:prSet presAssocID="{A989DBC3-15A1-4FB6-A888-9D66F138AC77}" presName="matrix" presStyleCnt="0">
        <dgm:presLayoutVars>
          <dgm:chMax val="1"/>
          <dgm:dir/>
          <dgm:resizeHandles val="exact"/>
        </dgm:presLayoutVars>
      </dgm:prSet>
      <dgm:spPr/>
    </dgm:pt>
    <dgm:pt modelId="{F294E9C1-2863-4756-868E-F93FF17F04E6}" type="pres">
      <dgm:prSet presAssocID="{A989DBC3-15A1-4FB6-A888-9D66F138AC77}" presName="axisShape" presStyleLbl="bgShp" presStyleIdx="0" presStyleCnt="1" custLinFactNeighborX="-48107"/>
      <dgm:spPr/>
    </dgm:pt>
    <dgm:pt modelId="{ABD064E3-AEE1-4323-929B-915BBE0F40EF}" type="pres">
      <dgm:prSet presAssocID="{A989DBC3-15A1-4FB6-A888-9D66F138AC77}" presName="rect1" presStyleLbl="node1" presStyleIdx="0" presStyleCnt="4" custScaleX="102685" custScaleY="114414" custLinFactX="-25514" custLinFactNeighborX="-100000" custLinFactNeighborY="-6173">
        <dgm:presLayoutVars>
          <dgm:chMax val="0"/>
          <dgm:chPref val="0"/>
          <dgm:bulletEnabled val="1"/>
        </dgm:presLayoutVars>
      </dgm:prSet>
      <dgm:spPr/>
    </dgm:pt>
    <dgm:pt modelId="{59C3FD38-246D-430E-B785-762FE5C06D83}" type="pres">
      <dgm:prSet presAssocID="{A989DBC3-15A1-4FB6-A888-9D66F138AC77}" presName="rect2" presStyleLbl="node1" presStyleIdx="1" presStyleCnt="4" custScaleY="118529" custLinFactX="-16049" custLinFactNeighborX="-100000" custLinFactNeighborY="-6574">
        <dgm:presLayoutVars>
          <dgm:chMax val="0"/>
          <dgm:chPref val="0"/>
          <dgm:bulletEnabled val="1"/>
        </dgm:presLayoutVars>
      </dgm:prSet>
      <dgm:spPr/>
    </dgm:pt>
    <dgm:pt modelId="{96B5F173-E52A-491D-938F-22414A9E0880}" type="pres">
      <dgm:prSet presAssocID="{A989DBC3-15A1-4FB6-A888-9D66F138AC77}" presName="rect3" presStyleLbl="node1" presStyleIdx="2" presStyleCnt="4" custScaleX="92810" custScaleY="109876" custLinFactX="-30454" custLinFactNeighborX="-100000" custLinFactNeighborY="5757">
        <dgm:presLayoutVars>
          <dgm:chMax val="0"/>
          <dgm:chPref val="0"/>
          <dgm:bulletEnabled val="1"/>
        </dgm:presLayoutVars>
      </dgm:prSet>
      <dgm:spPr/>
    </dgm:pt>
    <dgm:pt modelId="{87EEBAC4-64EE-48FB-AEA7-78E5FA4EBAA1}" type="pres">
      <dgm:prSet presAssocID="{A989DBC3-15A1-4FB6-A888-9D66F138AC77}" presName="rect4" presStyleLbl="node1" presStyleIdx="3" presStyleCnt="4" custScaleX="108839" custScaleY="118106" custLinFactX="-12758" custLinFactNeighborX="-100000" custLinFactNeighborY="6579">
        <dgm:presLayoutVars>
          <dgm:chMax val="0"/>
          <dgm:chPref val="0"/>
          <dgm:bulletEnabled val="1"/>
        </dgm:presLayoutVars>
      </dgm:prSet>
      <dgm:spPr/>
    </dgm:pt>
  </dgm:ptLst>
  <dgm:cxnLst>
    <dgm:cxn modelId="{4FDCB30C-0F5D-49DD-8CBD-7CB9538D583A}" srcId="{A989DBC3-15A1-4FB6-A888-9D66F138AC77}" destId="{43AEE007-0A16-4C85-853F-300DA4711387}" srcOrd="13" destOrd="0" parTransId="{B817B436-D416-44F0-B610-4436199E8D06}" sibTransId="{E8B167EB-DDBD-420B-8C04-495CC4B9CBD4}"/>
    <dgm:cxn modelId="{CB0D9B1A-3746-4FD7-A1D3-B1773DDD1D51}" srcId="{A989DBC3-15A1-4FB6-A888-9D66F138AC77}" destId="{1CA41B85-01B5-4497-A165-6039EDD00015}" srcOrd="7" destOrd="0" parTransId="{8819AE6F-9F85-4F91-9557-4D32B8CD3F3B}" sibTransId="{2773AF2A-A1C4-4649-955F-E3126E397EA5}"/>
    <dgm:cxn modelId="{E03AD321-804E-4BA6-B2E2-5FFB835D25BB}" type="presOf" srcId="{A989DBC3-15A1-4FB6-A888-9D66F138AC77}" destId="{73C4EA10-7871-42F7-B065-C5CC1DC7D6C7}" srcOrd="0" destOrd="0" presId="urn:microsoft.com/office/officeart/2005/8/layout/matrix2"/>
    <dgm:cxn modelId="{B39D243A-8B3D-43FE-9BC6-CF3DBC4E8BC8}" srcId="{A989DBC3-15A1-4FB6-A888-9D66F138AC77}" destId="{D482E55E-401B-4614-BA66-BADFD2FF252F}" srcOrd="11" destOrd="0" parTransId="{FEC27525-D3D5-4EA0-8556-6090F4CA4E30}" sibTransId="{36318CE0-616D-4EDE-8FA8-4690B4F9BB31}"/>
    <dgm:cxn modelId="{DF40D460-2034-4609-981A-3EF72A1A0A7B}" srcId="{A989DBC3-15A1-4FB6-A888-9D66F138AC77}" destId="{FEA1E4D2-FC6E-4CB2-97EC-F16A13199321}" srcOrd="4" destOrd="0" parTransId="{12D62BEA-2786-4225-A69E-E23105C5E49E}" sibTransId="{6F88AA9F-A48A-4689-9800-F89BE026DDB2}"/>
    <dgm:cxn modelId="{894EE845-1E41-48E8-8E23-2E6C59CC51BE}" srcId="{A989DBC3-15A1-4FB6-A888-9D66F138AC77}" destId="{EB946332-22EE-497E-966D-FDDFF96CE115}" srcOrd="6" destOrd="0" parTransId="{DB27A1A2-1CD9-4331-B0EE-A6ED57FD6D8A}" sibTransId="{9451F1E3-CBAB-4003-994B-B6E44D8BDA03}"/>
    <dgm:cxn modelId="{1B3BEF66-7FD9-49AE-BFFC-F14223D7CC68}" type="presOf" srcId="{1EF6F1D5-BA41-4964-B7D1-090FA050BF24}" destId="{59C3FD38-246D-430E-B785-762FE5C06D83}" srcOrd="0" destOrd="0" presId="urn:microsoft.com/office/officeart/2005/8/layout/matrix2"/>
    <dgm:cxn modelId="{A4302D58-6B0C-4C2D-91EC-F2E5A5D42A48}" srcId="{A989DBC3-15A1-4FB6-A888-9D66F138AC77}" destId="{0B57999B-E729-4FE9-BF1E-CC10A308778D}" srcOrd="5" destOrd="0" parTransId="{2A70C5EE-0B3B-4CF0-8502-B1728B759380}" sibTransId="{6C08A556-B7ED-40D6-BEE1-79601B144636}"/>
    <dgm:cxn modelId="{1AE22E83-2925-45E1-BBCA-0124CD5AA6EA}" srcId="{A989DBC3-15A1-4FB6-A888-9D66F138AC77}" destId="{E98281BC-EC82-4DFF-8A81-7F2230A06E16}" srcOrd="10" destOrd="0" parTransId="{2C12FE97-00DF-4582-B72A-5B06C145FC79}" sibTransId="{A9E66785-EDFA-45FD-89B5-CA4C52AE8DED}"/>
    <dgm:cxn modelId="{A0331F86-F26E-4E03-9210-4C87BD8C7813}" type="presOf" srcId="{AC6EA99F-F2B8-4023-A2DD-425BB7686EA5}" destId="{96B5F173-E52A-491D-938F-22414A9E0880}" srcOrd="0" destOrd="0" presId="urn:microsoft.com/office/officeart/2005/8/layout/matrix2"/>
    <dgm:cxn modelId="{37E76BB0-78A8-4FAD-A70F-4F4F859D3D90}" srcId="{A989DBC3-15A1-4FB6-A888-9D66F138AC77}" destId="{59EB0A1E-0E42-4C87-AAAD-B1DD67082D00}" srcOrd="8" destOrd="0" parTransId="{54EDA919-8D88-4C39-9121-0CF08F275739}" sibTransId="{9AEC25C4-CAD0-41AC-B967-1E72251B4B70}"/>
    <dgm:cxn modelId="{C05BD8B8-6D92-4F11-94C9-65743CA85F9D}" srcId="{A989DBC3-15A1-4FB6-A888-9D66F138AC77}" destId="{2B59A6F9-3094-499F-AF95-C78303CF78C0}" srcOrd="3" destOrd="0" parTransId="{68095F5D-3AC7-484D-B814-9F5E0440F2C7}" sibTransId="{377DDC4C-83C6-4A2D-9178-E14A94FA93E4}"/>
    <dgm:cxn modelId="{4C686AC7-060B-4684-A85F-1E8C4C8B6C61}" srcId="{A989DBC3-15A1-4FB6-A888-9D66F138AC77}" destId="{AC6EA99F-F2B8-4023-A2DD-425BB7686EA5}" srcOrd="2" destOrd="0" parTransId="{964A1B3C-E6B6-450C-BD57-D4D28D2C2AD2}" sibTransId="{14B436D8-1403-4178-8CD9-CE666FD534CF}"/>
    <dgm:cxn modelId="{2A2779C8-C60C-4ADA-994F-608643176A31}" srcId="{A989DBC3-15A1-4FB6-A888-9D66F138AC77}" destId="{1EF6F1D5-BA41-4964-B7D1-090FA050BF24}" srcOrd="1" destOrd="0" parTransId="{7B77DAB1-44E8-4A3A-A43D-0AD8AF05C3FE}" sibTransId="{19B30E41-805D-4EC4-8450-0DC9D661DE12}"/>
    <dgm:cxn modelId="{67D306CA-1F6C-4D27-B846-75436B481955}" srcId="{A989DBC3-15A1-4FB6-A888-9D66F138AC77}" destId="{3BD8C49D-670C-4D57-822C-21443AE935D6}" srcOrd="9" destOrd="0" parTransId="{F90FEF2E-E16A-4330-976D-1FBC90CF84AD}" sibTransId="{466B9B61-C6B6-4FF2-9D46-520C2FFC238A}"/>
    <dgm:cxn modelId="{68BEEACE-91FC-4494-B109-CB824176DDDA}" srcId="{A989DBC3-15A1-4FB6-A888-9D66F138AC77}" destId="{2A5F4CFB-7803-484F-9078-A07E43BECBB9}" srcOrd="0" destOrd="0" parTransId="{DAFAE13F-72D5-4B8C-890B-39A8A4A7EB43}" sibTransId="{F476A1FA-AF00-493F-8538-B25757ECC6CB}"/>
    <dgm:cxn modelId="{F083EECE-0B0E-403F-B3A6-F41688A72DA9}" srcId="{A989DBC3-15A1-4FB6-A888-9D66F138AC77}" destId="{B3C9DF0B-FE17-415A-982D-9007FA67F1F1}" srcOrd="12" destOrd="0" parTransId="{3A61167A-7CCC-4648-BA32-1322A0C0E0A3}" sibTransId="{11211D24-BCF7-4188-BFF2-BD3A73719D1D}"/>
    <dgm:cxn modelId="{AA6805DB-B046-4805-9E8C-D686C99BCE41}" type="presOf" srcId="{2B59A6F9-3094-499F-AF95-C78303CF78C0}" destId="{87EEBAC4-64EE-48FB-AEA7-78E5FA4EBAA1}" srcOrd="0" destOrd="0" presId="urn:microsoft.com/office/officeart/2005/8/layout/matrix2"/>
    <dgm:cxn modelId="{EB2C59FB-C849-4FFC-B90E-AB143A9E9A4A}" type="presOf" srcId="{2A5F4CFB-7803-484F-9078-A07E43BECBB9}" destId="{ABD064E3-AEE1-4323-929B-915BBE0F40EF}" srcOrd="0" destOrd="0" presId="urn:microsoft.com/office/officeart/2005/8/layout/matrix2"/>
    <dgm:cxn modelId="{358B5362-167C-46BA-B608-022258349224}" type="presParOf" srcId="{73C4EA10-7871-42F7-B065-C5CC1DC7D6C7}" destId="{F294E9C1-2863-4756-868E-F93FF17F04E6}" srcOrd="0" destOrd="0" presId="urn:microsoft.com/office/officeart/2005/8/layout/matrix2"/>
    <dgm:cxn modelId="{3E19371C-4151-496C-B548-41EA7A0FC4B5}" type="presParOf" srcId="{73C4EA10-7871-42F7-B065-C5CC1DC7D6C7}" destId="{ABD064E3-AEE1-4323-929B-915BBE0F40EF}" srcOrd="1" destOrd="0" presId="urn:microsoft.com/office/officeart/2005/8/layout/matrix2"/>
    <dgm:cxn modelId="{0E1ED1D2-9062-40C1-A71D-04E035DF87A2}" type="presParOf" srcId="{73C4EA10-7871-42F7-B065-C5CC1DC7D6C7}" destId="{59C3FD38-246D-430E-B785-762FE5C06D83}" srcOrd="2" destOrd="0" presId="urn:microsoft.com/office/officeart/2005/8/layout/matrix2"/>
    <dgm:cxn modelId="{B5C22618-7115-4A36-B475-DED7D39DE3C0}" type="presParOf" srcId="{73C4EA10-7871-42F7-B065-C5CC1DC7D6C7}" destId="{96B5F173-E52A-491D-938F-22414A9E0880}" srcOrd="3" destOrd="0" presId="urn:microsoft.com/office/officeart/2005/8/layout/matrix2"/>
    <dgm:cxn modelId="{6661BAB1-F9A9-4886-B094-E9646866394A}" type="presParOf" srcId="{73C4EA10-7871-42F7-B065-C5CC1DC7D6C7}" destId="{87EEBAC4-64EE-48FB-AEA7-78E5FA4EBAA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7A718-5887-46B3-A5E1-97371A22F9C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pl-PL"/>
        </a:p>
      </dgm:t>
    </dgm:pt>
    <dgm:pt modelId="{B6EB299B-D478-4609-89F0-22E24AAD351B}">
      <dgm:prSet/>
      <dgm:spPr/>
      <dgm:t>
        <a:bodyPr/>
        <a:lstStyle/>
        <a:p>
          <a:r>
            <a:rPr lang="pl-PL" b="1" i="0"/>
            <a:t>Zdrowie człowieka</a:t>
          </a:r>
          <a:endParaRPr lang="pl-PL"/>
        </a:p>
      </dgm:t>
    </dgm:pt>
    <dgm:pt modelId="{BD1CCED4-FBCB-4B7F-8918-6428335D28B4}" type="parTrans" cxnId="{6E883BA0-7770-4B2A-9CE8-3EC1D9A36A88}">
      <dgm:prSet/>
      <dgm:spPr/>
      <dgm:t>
        <a:bodyPr/>
        <a:lstStyle/>
        <a:p>
          <a:endParaRPr lang="pl-PL"/>
        </a:p>
      </dgm:t>
    </dgm:pt>
    <dgm:pt modelId="{89FA1630-BC6C-41B8-AF4F-DC31BD913680}" type="sibTrans" cxnId="{6E883BA0-7770-4B2A-9CE8-3EC1D9A36A88}">
      <dgm:prSet/>
      <dgm:spPr/>
      <dgm:t>
        <a:bodyPr/>
        <a:lstStyle/>
        <a:p>
          <a:endParaRPr lang="pl-PL"/>
        </a:p>
      </dgm:t>
    </dgm:pt>
    <dgm:pt modelId="{458D80E9-3559-41D0-9365-D08CAD28A93F}">
      <dgm:prSet custT="1"/>
      <dgm:spPr/>
      <dgm:t>
        <a:bodyPr/>
        <a:lstStyle/>
        <a:p>
          <a:r>
            <a:rPr lang="pl-PL" sz="1200" b="0" i="0" dirty="0"/>
            <a:t>Zmiany częstości występowania i intensywności ekstremalnych zjawisk pogodowych i klimatycznych będą stanowić zagrożenie dla zdrowia ludności zamieszkującej Europę. Negatywny wpływ może być bezpośredni (fale upałów, powodzie) lub pośredni, jak rozprzestrzenianie się chorób przenoszonych przez owady. Szczególnie zagrożone będą osoby starsze z ograniczonym dostępem do opieki zdrowotnej.</a:t>
          </a:r>
          <a:endParaRPr lang="pl-PL" sz="1200" dirty="0"/>
        </a:p>
      </dgm:t>
    </dgm:pt>
    <dgm:pt modelId="{C0C521DF-A6F6-4D5B-92CB-57B678924AF1}" type="parTrans" cxnId="{9AE89C63-D37F-4329-958A-02D873999171}">
      <dgm:prSet/>
      <dgm:spPr/>
      <dgm:t>
        <a:bodyPr/>
        <a:lstStyle/>
        <a:p>
          <a:endParaRPr lang="pl-PL"/>
        </a:p>
      </dgm:t>
    </dgm:pt>
    <dgm:pt modelId="{5E421E21-E790-4F23-A81C-9E22A7469237}" type="sibTrans" cxnId="{9AE89C63-D37F-4329-958A-02D873999171}">
      <dgm:prSet/>
      <dgm:spPr/>
      <dgm:t>
        <a:bodyPr/>
        <a:lstStyle/>
        <a:p>
          <a:endParaRPr lang="pl-PL"/>
        </a:p>
      </dgm:t>
    </dgm:pt>
    <dgm:pt modelId="{18883F70-381D-403B-9E2D-23C9B14E53B3}">
      <dgm:prSet/>
      <dgm:spPr/>
      <dgm:t>
        <a:bodyPr/>
        <a:lstStyle/>
        <a:p>
          <a:r>
            <a:rPr lang="pl-PL" b="1" i="0"/>
            <a:t>Sektor energetyczny</a:t>
          </a:r>
          <a:endParaRPr lang="pl-PL"/>
        </a:p>
      </dgm:t>
    </dgm:pt>
    <dgm:pt modelId="{9C51374F-673B-4FB7-AACB-73D906FD3BA1}" type="parTrans" cxnId="{63DF6AEE-4574-4066-BDB6-EECC730E8926}">
      <dgm:prSet/>
      <dgm:spPr/>
      <dgm:t>
        <a:bodyPr/>
        <a:lstStyle/>
        <a:p>
          <a:endParaRPr lang="pl-PL"/>
        </a:p>
      </dgm:t>
    </dgm:pt>
    <dgm:pt modelId="{505B6E0D-E643-4B08-BC6F-1F7CB3DEBB7D}" type="sibTrans" cxnId="{63DF6AEE-4574-4066-BDB6-EECC730E8926}">
      <dgm:prSet/>
      <dgm:spPr/>
      <dgm:t>
        <a:bodyPr/>
        <a:lstStyle/>
        <a:p>
          <a:endParaRPr lang="pl-PL"/>
        </a:p>
      </dgm:t>
    </dgm:pt>
    <dgm:pt modelId="{368B0550-A0E6-466C-914A-5D7516921736}">
      <dgm:prSet custT="1"/>
      <dgm:spPr/>
      <dgm:t>
        <a:bodyPr/>
        <a:lstStyle/>
        <a:p>
          <a:r>
            <a:rPr lang="pl-PL" sz="1200" b="0" i="0" dirty="0"/>
            <a:t>Wzrost temperatury w lecie przyczyni się do zwiększenia zapotrzebowania na energię elektryczną wykorzystywaną do celów klimatyzacyjnych, zwłaszcza w południowej Europie. Taki wzrost zapotrzebowania z jednoczesnym ograniczeniem produkcji w elektrowniach wodnych z powodu zmniejszonych zasobów i ograniczoną dostępnością wody do chłodzenia w elektrowniach, może powodować zakłócenia w dostawach energii elektrycznej.</a:t>
          </a:r>
          <a:endParaRPr lang="pl-PL" sz="1200" dirty="0"/>
        </a:p>
      </dgm:t>
    </dgm:pt>
    <dgm:pt modelId="{6057EF9E-9F6F-45A3-8807-9454D506AAF4}" type="parTrans" cxnId="{EBD88CFE-F709-40DC-93C8-559A21E33B9F}">
      <dgm:prSet/>
      <dgm:spPr/>
      <dgm:t>
        <a:bodyPr/>
        <a:lstStyle/>
        <a:p>
          <a:endParaRPr lang="pl-PL"/>
        </a:p>
      </dgm:t>
    </dgm:pt>
    <dgm:pt modelId="{6650F017-74C1-4A75-A310-4A1E8E9E9352}" type="sibTrans" cxnId="{EBD88CFE-F709-40DC-93C8-559A21E33B9F}">
      <dgm:prSet/>
      <dgm:spPr/>
      <dgm:t>
        <a:bodyPr/>
        <a:lstStyle/>
        <a:p>
          <a:endParaRPr lang="pl-PL"/>
        </a:p>
      </dgm:t>
    </dgm:pt>
    <dgm:pt modelId="{2A0865D8-072C-44B6-9D5B-DB05DB584C16}">
      <dgm:prSet/>
      <dgm:spPr/>
      <dgm:t>
        <a:bodyPr/>
        <a:lstStyle/>
        <a:p>
          <a:endParaRPr lang="pl-PL"/>
        </a:p>
      </dgm:t>
    </dgm:pt>
    <dgm:pt modelId="{DA020D47-CFB4-4D38-BB4B-8AC0E2F41731}" type="parTrans" cxnId="{18082A48-B38E-4975-A910-7DCD7C298B64}">
      <dgm:prSet/>
      <dgm:spPr/>
      <dgm:t>
        <a:bodyPr/>
        <a:lstStyle/>
        <a:p>
          <a:endParaRPr lang="pl-PL"/>
        </a:p>
      </dgm:t>
    </dgm:pt>
    <dgm:pt modelId="{CBA7BC91-1361-4B76-87AA-D6BF81E45C6B}" type="sibTrans" cxnId="{18082A48-B38E-4975-A910-7DCD7C298B64}">
      <dgm:prSet/>
      <dgm:spPr/>
      <dgm:t>
        <a:bodyPr/>
        <a:lstStyle/>
        <a:p>
          <a:endParaRPr lang="pl-PL"/>
        </a:p>
      </dgm:t>
    </dgm:pt>
    <dgm:pt modelId="{5C52D86B-7ED5-4E2D-8CB2-C4754264EA94}" type="pres">
      <dgm:prSet presAssocID="{85E7A718-5887-46B3-A5E1-97371A22F9C1}" presName="matrix" presStyleCnt="0">
        <dgm:presLayoutVars>
          <dgm:chMax val="1"/>
          <dgm:dir/>
          <dgm:resizeHandles val="exact"/>
        </dgm:presLayoutVars>
      </dgm:prSet>
      <dgm:spPr/>
    </dgm:pt>
    <dgm:pt modelId="{BF5ED27B-83E6-4F1A-969D-60EA9B4B22BA}" type="pres">
      <dgm:prSet presAssocID="{85E7A718-5887-46B3-A5E1-97371A22F9C1}" presName="axisShape" presStyleLbl="bgShp" presStyleIdx="0" presStyleCnt="1" custLinFactNeighborX="-9197" custLinFactNeighborY="-21834"/>
      <dgm:spPr/>
    </dgm:pt>
    <dgm:pt modelId="{F9664DB3-A9EA-4EE4-9A10-22E149AAE2D3}" type="pres">
      <dgm:prSet presAssocID="{85E7A718-5887-46B3-A5E1-97371A22F9C1}" presName="rect1" presStyleLbl="node1" presStyleIdx="0" presStyleCnt="4" custScaleX="96185" custScaleY="122692" custLinFactNeighborX="-54111" custLinFactNeighborY="-61474">
        <dgm:presLayoutVars>
          <dgm:chMax val="0"/>
          <dgm:chPref val="0"/>
          <dgm:bulletEnabled val="1"/>
        </dgm:presLayoutVars>
      </dgm:prSet>
      <dgm:spPr/>
    </dgm:pt>
    <dgm:pt modelId="{4DA7D3EF-5B90-4F9E-8D8F-85FFE2DCC928}" type="pres">
      <dgm:prSet presAssocID="{85E7A718-5887-46B3-A5E1-97371A22F9C1}" presName="rect2" presStyleLbl="node1" presStyleIdx="1" presStyleCnt="4" custScaleX="109775" custScaleY="117757" custLinFactNeighborX="13877" custLinFactNeighborY="-60597">
        <dgm:presLayoutVars>
          <dgm:chMax val="0"/>
          <dgm:chPref val="0"/>
          <dgm:bulletEnabled val="1"/>
        </dgm:presLayoutVars>
      </dgm:prSet>
      <dgm:spPr/>
    </dgm:pt>
    <dgm:pt modelId="{A253C7C0-7B6D-4439-89E4-EF7FA2C0AEF7}" type="pres">
      <dgm:prSet presAssocID="{85E7A718-5887-46B3-A5E1-97371A22F9C1}" presName="rect3" presStyleLbl="node1" presStyleIdx="2" presStyleCnt="4" custScaleX="104478" custScaleY="120053" custLinFactNeighborX="-37841" custLinFactNeighborY="-46932">
        <dgm:presLayoutVars>
          <dgm:chMax val="0"/>
          <dgm:chPref val="0"/>
          <dgm:bulletEnabled val="1"/>
        </dgm:presLayoutVars>
      </dgm:prSet>
      <dgm:spPr/>
    </dgm:pt>
    <dgm:pt modelId="{CDE59353-A7C1-4D67-B443-45986BD59EEF}" type="pres">
      <dgm:prSet presAssocID="{85E7A718-5887-46B3-A5E1-97371A22F9C1}" presName="rect4" presStyleLbl="node1" presStyleIdx="3" presStyleCnt="4" custScaleX="117000" custScaleY="119034" custLinFactNeighborX="13877" custLinFactNeighborY="-47442">
        <dgm:presLayoutVars>
          <dgm:chMax val="0"/>
          <dgm:chPref val="0"/>
          <dgm:bulletEnabled val="1"/>
        </dgm:presLayoutVars>
      </dgm:prSet>
      <dgm:spPr/>
    </dgm:pt>
  </dgm:ptLst>
  <dgm:cxnLst>
    <dgm:cxn modelId="{AF0D411A-4FC5-4441-BBA3-22D0DE7B4A8D}" type="presOf" srcId="{85E7A718-5887-46B3-A5E1-97371A22F9C1}" destId="{5C52D86B-7ED5-4E2D-8CB2-C4754264EA94}" srcOrd="0" destOrd="0" presId="urn:microsoft.com/office/officeart/2005/8/layout/matrix2"/>
    <dgm:cxn modelId="{9AE89C63-D37F-4329-958A-02D873999171}" srcId="{85E7A718-5887-46B3-A5E1-97371A22F9C1}" destId="{458D80E9-3559-41D0-9365-D08CAD28A93F}" srcOrd="1" destOrd="0" parTransId="{C0C521DF-A6F6-4D5B-92CB-57B678924AF1}" sibTransId="{5E421E21-E790-4F23-A81C-9E22A7469237}"/>
    <dgm:cxn modelId="{7122DD65-3EF7-42F3-8114-455BE7A99E8D}" type="presOf" srcId="{368B0550-A0E6-466C-914A-5D7516921736}" destId="{CDE59353-A7C1-4D67-B443-45986BD59EEF}" srcOrd="0" destOrd="0" presId="urn:microsoft.com/office/officeart/2005/8/layout/matrix2"/>
    <dgm:cxn modelId="{18082A48-B38E-4975-A910-7DCD7C298B64}" srcId="{85E7A718-5887-46B3-A5E1-97371A22F9C1}" destId="{2A0865D8-072C-44B6-9D5B-DB05DB584C16}" srcOrd="4" destOrd="0" parTransId="{DA020D47-CFB4-4D38-BB4B-8AC0E2F41731}" sibTransId="{CBA7BC91-1361-4B76-87AA-D6BF81E45C6B}"/>
    <dgm:cxn modelId="{C30FD450-25EC-4170-9053-2DF46D62E16D}" type="presOf" srcId="{B6EB299B-D478-4609-89F0-22E24AAD351B}" destId="{F9664DB3-A9EA-4EE4-9A10-22E149AAE2D3}" srcOrd="0" destOrd="0" presId="urn:microsoft.com/office/officeart/2005/8/layout/matrix2"/>
    <dgm:cxn modelId="{6E883BA0-7770-4B2A-9CE8-3EC1D9A36A88}" srcId="{85E7A718-5887-46B3-A5E1-97371A22F9C1}" destId="{B6EB299B-D478-4609-89F0-22E24AAD351B}" srcOrd="0" destOrd="0" parTransId="{BD1CCED4-FBCB-4B7F-8918-6428335D28B4}" sibTransId="{89FA1630-BC6C-41B8-AF4F-DC31BD913680}"/>
    <dgm:cxn modelId="{215F33D7-B8F2-42A2-9974-78916839F98F}" type="presOf" srcId="{18883F70-381D-403B-9E2D-23C9B14E53B3}" destId="{A253C7C0-7B6D-4439-89E4-EF7FA2C0AEF7}" srcOrd="0" destOrd="0" presId="urn:microsoft.com/office/officeart/2005/8/layout/matrix2"/>
    <dgm:cxn modelId="{DA6CDADC-D90D-4B59-BC5E-3D3FE818AA21}" type="presOf" srcId="{458D80E9-3559-41D0-9365-D08CAD28A93F}" destId="{4DA7D3EF-5B90-4F9E-8D8F-85FFE2DCC928}" srcOrd="0" destOrd="0" presId="urn:microsoft.com/office/officeart/2005/8/layout/matrix2"/>
    <dgm:cxn modelId="{63DF6AEE-4574-4066-BDB6-EECC730E8926}" srcId="{85E7A718-5887-46B3-A5E1-97371A22F9C1}" destId="{18883F70-381D-403B-9E2D-23C9B14E53B3}" srcOrd="2" destOrd="0" parTransId="{9C51374F-673B-4FB7-AACB-73D906FD3BA1}" sibTransId="{505B6E0D-E643-4B08-BC6F-1F7CB3DEBB7D}"/>
    <dgm:cxn modelId="{EBD88CFE-F709-40DC-93C8-559A21E33B9F}" srcId="{85E7A718-5887-46B3-A5E1-97371A22F9C1}" destId="{368B0550-A0E6-466C-914A-5D7516921736}" srcOrd="3" destOrd="0" parTransId="{6057EF9E-9F6F-45A3-8807-9454D506AAF4}" sibTransId="{6650F017-74C1-4A75-A310-4A1E8E9E9352}"/>
    <dgm:cxn modelId="{583BA4F6-9792-4D0B-8ABD-792F9701720D}" type="presParOf" srcId="{5C52D86B-7ED5-4E2D-8CB2-C4754264EA94}" destId="{BF5ED27B-83E6-4F1A-969D-60EA9B4B22BA}" srcOrd="0" destOrd="0" presId="urn:microsoft.com/office/officeart/2005/8/layout/matrix2"/>
    <dgm:cxn modelId="{28585BFD-7C1E-43C0-B4C8-1C53776D2872}" type="presParOf" srcId="{5C52D86B-7ED5-4E2D-8CB2-C4754264EA94}" destId="{F9664DB3-A9EA-4EE4-9A10-22E149AAE2D3}" srcOrd="1" destOrd="0" presId="urn:microsoft.com/office/officeart/2005/8/layout/matrix2"/>
    <dgm:cxn modelId="{C33CAF62-E2CB-4A33-9D77-87BC40DE1712}" type="presParOf" srcId="{5C52D86B-7ED5-4E2D-8CB2-C4754264EA94}" destId="{4DA7D3EF-5B90-4F9E-8D8F-85FFE2DCC928}" srcOrd="2" destOrd="0" presId="urn:microsoft.com/office/officeart/2005/8/layout/matrix2"/>
    <dgm:cxn modelId="{C29C0D89-23CF-451E-8969-9485B80ADFCD}" type="presParOf" srcId="{5C52D86B-7ED5-4E2D-8CB2-C4754264EA94}" destId="{A253C7C0-7B6D-4439-89E4-EF7FA2C0AEF7}" srcOrd="3" destOrd="0" presId="urn:microsoft.com/office/officeart/2005/8/layout/matrix2"/>
    <dgm:cxn modelId="{FA85F4A9-4FCA-43AB-BB67-999D3F27FB0D}" type="presParOf" srcId="{5C52D86B-7ED5-4E2D-8CB2-C4754264EA94}" destId="{CDE59353-A7C1-4D67-B443-45986BD59EEF}"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C93DD-6B1E-488B-AB3D-AF8DCFD19824}">
      <dsp:nvSpPr>
        <dsp:cNvPr id="0" name=""/>
        <dsp:cNvSpPr/>
      </dsp:nvSpPr>
      <dsp:spPr>
        <a:xfrm>
          <a:off x="452812" y="0"/>
          <a:ext cx="6267450" cy="626745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8EB1-0161-4B8F-B9B0-5EDD26E0838A}">
      <dsp:nvSpPr>
        <dsp:cNvPr id="0" name=""/>
        <dsp:cNvSpPr/>
      </dsp:nvSpPr>
      <dsp:spPr>
        <a:xfrm>
          <a:off x="860197" y="407384"/>
          <a:ext cx="2506980" cy="2506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i="0" kern="1200" dirty="0"/>
            <a:t>Obszary górskie i subpolarne</a:t>
          </a:r>
          <a:endParaRPr lang="pl-PL" sz="1600" kern="1200" dirty="0"/>
        </a:p>
      </dsp:txBody>
      <dsp:txXfrm>
        <a:off x="982578" y="529765"/>
        <a:ext cx="2262218" cy="2262218"/>
      </dsp:txXfrm>
    </dsp:sp>
    <dsp:sp modelId="{C9639F43-FE67-4E93-9FD3-47BB0747D294}">
      <dsp:nvSpPr>
        <dsp:cNvPr id="0" name=""/>
        <dsp:cNvSpPr/>
      </dsp:nvSpPr>
      <dsp:spPr>
        <a:xfrm>
          <a:off x="3805898" y="407384"/>
          <a:ext cx="2506980" cy="2506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0" i="0" kern="1200" dirty="0"/>
            <a:t>Wzrost temperatury powietrza negatywnie wpływa na pokrywę śnieżną, lodowce, wieczną zmarzlinę, a w konsekwencji m.in. na gospodarkę wodną, turystykę zimową i infrastrukturę. Wraz z ociepleniem zwiększa się także ryzyko utraty gatunków i ekosystemów. Obszary górskie, takie jak np. Alpy, Pireneje, Karpaty, pozostają szczególnie wrażliwe na zmiany klimatu i już obecnie negatywny wpływ wzrastającej temperatury jest odczuwalny na tych obszarach</a:t>
          </a:r>
          <a:r>
            <a:rPr lang="pl-PL" sz="1100" b="0" i="0" kern="1200" dirty="0"/>
            <a:t>.</a:t>
          </a:r>
          <a:endParaRPr lang="pl-PL" sz="1100" kern="1200" dirty="0"/>
        </a:p>
      </dsp:txBody>
      <dsp:txXfrm>
        <a:off x="3928279" y="529765"/>
        <a:ext cx="2262218" cy="2262218"/>
      </dsp:txXfrm>
    </dsp:sp>
    <dsp:sp modelId="{2F9773B6-BBCE-4B84-9F12-A4DEFF258696}">
      <dsp:nvSpPr>
        <dsp:cNvPr id="0" name=""/>
        <dsp:cNvSpPr/>
      </dsp:nvSpPr>
      <dsp:spPr>
        <a:xfrm>
          <a:off x="860197" y="3353085"/>
          <a:ext cx="2506980" cy="2506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i="0" kern="1200" dirty="0"/>
            <a:t>Strefa brzegowa</a:t>
          </a:r>
          <a:endParaRPr lang="pl-PL" sz="1600" kern="1200" dirty="0"/>
        </a:p>
      </dsp:txBody>
      <dsp:txXfrm>
        <a:off x="982578" y="3475466"/>
        <a:ext cx="2262218" cy="2262218"/>
      </dsp:txXfrm>
    </dsp:sp>
    <dsp:sp modelId="{1BC1B9BB-AF22-48C2-9BC0-0D451F8A8F73}">
      <dsp:nvSpPr>
        <dsp:cNvPr id="0" name=""/>
        <dsp:cNvSpPr/>
      </dsp:nvSpPr>
      <dsp:spPr>
        <a:xfrm>
          <a:off x="3805898" y="3353085"/>
          <a:ext cx="2506980" cy="2506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0" i="0" kern="1200" dirty="0"/>
            <a:t>Obszar wybrzeża znajduje się pod wyraźnym wpływem rosnącego poziomu morza oraz zmian  częstości i intensywności sztormów. Stanowią one zagrożenie dla ekosystemów, infrastruktury, osiedli, turystyki i zdrowia ludności. Szczególnie zagrożone są ekosystemy  i infrastruktura Bałtyku, Morza Śródziemnego i Czarnego. Należy się spodziewać znaczących strat  obszarów podmokłych na wybrzeżach Bałtyku i Morza Śródziemnego.</a:t>
          </a:r>
          <a:endParaRPr lang="pl-PL" sz="1100" kern="1200" dirty="0"/>
        </a:p>
      </dsp:txBody>
      <dsp:txXfrm>
        <a:off x="3928279" y="3475466"/>
        <a:ext cx="2262218" cy="2262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925E0-5C0D-42F9-8E42-9B68DF70811B}">
      <dsp:nvSpPr>
        <dsp:cNvPr id="0" name=""/>
        <dsp:cNvSpPr/>
      </dsp:nvSpPr>
      <dsp:spPr>
        <a:xfrm>
          <a:off x="0" y="739604"/>
          <a:ext cx="5761875" cy="659446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6F644A-943F-4BBA-889E-596ED98A2148}">
      <dsp:nvSpPr>
        <dsp:cNvPr id="0" name=""/>
        <dsp:cNvSpPr/>
      </dsp:nvSpPr>
      <dsp:spPr>
        <a:xfrm>
          <a:off x="219700" y="1169186"/>
          <a:ext cx="2333305" cy="2697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i="0" kern="1200" dirty="0"/>
            <a:t>Ekosystemy i różnorodność biologiczna</a:t>
          </a:r>
          <a:endParaRPr lang="pl-PL" sz="1400" kern="1200" dirty="0"/>
        </a:p>
      </dsp:txBody>
      <dsp:txXfrm>
        <a:off x="333603" y="1283089"/>
        <a:ext cx="2105499" cy="2470157"/>
      </dsp:txXfrm>
    </dsp:sp>
    <dsp:sp modelId="{052B6261-47EC-4445-990F-EBE62CCCD4F9}">
      <dsp:nvSpPr>
        <dsp:cNvPr id="0" name=""/>
        <dsp:cNvSpPr/>
      </dsp:nvSpPr>
      <dsp:spPr>
        <a:xfrm>
          <a:off x="3108934" y="1068987"/>
          <a:ext cx="2552718" cy="26979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0" i="0" kern="1200" dirty="0"/>
            <a:t>Obserwowany wzrost temperatury powietrza i zmiana wysokości opadu atmosferycznego już powodują zmiany różnych aspektów funkcjonowania europejskich systemów przyrodniczych. Najbardziej wrażliwe na zmiany podstawowych elementów klimatu są ekosystemy polarne i górskie, mokradła położone na wybrzeżach i ekosystemy na wybrzeżu Morza Śródziemnego. Przewidywane zmiany stanowią zagrożenie dla wszystkich ekosystemów europejskich</a:t>
          </a:r>
          <a:r>
            <a:rPr lang="pl-PL" sz="900" b="0" i="0" kern="1200" dirty="0"/>
            <a:t>.</a:t>
          </a:r>
          <a:endParaRPr lang="pl-PL" sz="900" kern="1200" dirty="0"/>
        </a:p>
      </dsp:txBody>
      <dsp:txXfrm>
        <a:off x="3233547" y="1193600"/>
        <a:ext cx="2303492" cy="2448714"/>
      </dsp:txXfrm>
    </dsp:sp>
    <dsp:sp modelId="{EA8B14EB-6DA3-460F-9521-975CDA8F348F}">
      <dsp:nvSpPr>
        <dsp:cNvPr id="0" name=""/>
        <dsp:cNvSpPr/>
      </dsp:nvSpPr>
      <dsp:spPr>
        <a:xfrm>
          <a:off x="109452" y="4205890"/>
          <a:ext cx="2474103" cy="27497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i="0" kern="1200" dirty="0"/>
            <a:t>Rolnictwo i rybołówstwo</a:t>
          </a:r>
          <a:endParaRPr lang="pl-PL" sz="1400" kern="1200" dirty="0"/>
        </a:p>
      </dsp:txBody>
      <dsp:txXfrm>
        <a:off x="230228" y="4326666"/>
        <a:ext cx="2232551" cy="2508199"/>
      </dsp:txXfrm>
    </dsp:sp>
    <dsp:sp modelId="{CE12275D-1CB4-40AB-8676-E4981B219EA7}">
      <dsp:nvSpPr>
        <dsp:cNvPr id="0" name=""/>
        <dsp:cNvSpPr/>
      </dsp:nvSpPr>
      <dsp:spPr>
        <a:xfrm>
          <a:off x="3108969" y="4205890"/>
          <a:ext cx="2652905" cy="27898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0" i="0" kern="1200" dirty="0"/>
            <a:t>Zmiany klimatu i wzrost koncentracji CO</a:t>
          </a:r>
          <a:r>
            <a:rPr lang="pl-PL" sz="1200" b="0" i="0" kern="1200" baseline="-25000" dirty="0"/>
            <a:t>2</a:t>
          </a:r>
          <a:r>
            <a:rPr lang="pl-PL" sz="1200" b="0" i="0" kern="1200" dirty="0"/>
            <a:t>  mogą mieć pozytywny wpływ na produkcję roślinną i zwierzęcą w północnej Europie w wyniku wydłużenia sezonu wegetacyjnego i zwiększenia produktywności. W południowej i wschodniej Europie wpływ ten będzie negatywny. Należy spodziewać się zmian w szlakach wędrówek ryb, jednak poważniejszym problemem dla rybołówstwa jest nadmierne/grabieżcze eksploatowanie łowisk.</a:t>
          </a:r>
          <a:endParaRPr lang="pl-PL" sz="1200" kern="1200" dirty="0"/>
        </a:p>
      </dsp:txBody>
      <dsp:txXfrm>
        <a:off x="3238473" y="4335394"/>
        <a:ext cx="2393897" cy="2530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4E9C1-2863-4756-868E-F93FF17F04E6}">
      <dsp:nvSpPr>
        <dsp:cNvPr id="0" name=""/>
        <dsp:cNvSpPr/>
      </dsp:nvSpPr>
      <dsp:spPr>
        <a:xfrm>
          <a:off x="0" y="0"/>
          <a:ext cx="5786438" cy="57864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064E3-AEE1-4323-929B-915BBE0F40EF}">
      <dsp:nvSpPr>
        <dsp:cNvPr id="0" name=""/>
        <dsp:cNvSpPr/>
      </dsp:nvSpPr>
      <dsp:spPr>
        <a:xfrm>
          <a:off x="223610" y="66428"/>
          <a:ext cx="2376721" cy="2648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l-PL" sz="3300" b="1" i="0" kern="1200" dirty="0"/>
            <a:t>Zasoby wodne</a:t>
          </a:r>
          <a:endParaRPr lang="pl-PL" sz="3300" kern="1200" dirty="0"/>
        </a:p>
      </dsp:txBody>
      <dsp:txXfrm>
        <a:off x="339632" y="182450"/>
        <a:ext cx="2144677" cy="2416154"/>
      </dsp:txXfrm>
    </dsp:sp>
    <dsp:sp modelId="{59C3FD38-246D-430E-B785-762FE5C06D83}">
      <dsp:nvSpPr>
        <dsp:cNvPr id="0" name=""/>
        <dsp:cNvSpPr/>
      </dsp:nvSpPr>
      <dsp:spPr>
        <a:xfrm>
          <a:off x="3193383" y="9524"/>
          <a:ext cx="2314575" cy="27434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0" i="0" kern="1200" dirty="0"/>
            <a:t>Wzrost temperatury i zmiana przebiegu opadów spowodują wzrost zagrożenia deficytem wody  i pogorszenie jej jakości w południowych i południowo-wschodnich regionach Europy. Należy oczekiwać zmiany częstotliwości i intensywności powodzi i susz, które spowodują znaczne szkody  finansowe i zwiększą liczbę wypadków śmiertelnych w całej Europie.</a:t>
          </a:r>
          <a:endParaRPr lang="pl-PL" sz="1200" kern="1200" dirty="0"/>
        </a:p>
      </dsp:txBody>
      <dsp:txXfrm>
        <a:off x="3306371" y="122512"/>
        <a:ext cx="2088599" cy="2517466"/>
      </dsp:txXfrm>
    </dsp:sp>
    <dsp:sp modelId="{96B5F173-E52A-491D-938F-22414A9E0880}">
      <dsp:nvSpPr>
        <dsp:cNvPr id="0" name=""/>
        <dsp:cNvSpPr/>
      </dsp:nvSpPr>
      <dsp:spPr>
        <a:xfrm>
          <a:off x="223552" y="3114700"/>
          <a:ext cx="2148157" cy="25431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l-PL" sz="3300" b="1" i="0" kern="1200" dirty="0"/>
            <a:t>Turystyka</a:t>
          </a:r>
          <a:endParaRPr lang="pl-PL" sz="3300" kern="1200" dirty="0"/>
        </a:p>
      </dsp:txBody>
      <dsp:txXfrm>
        <a:off x="328416" y="3219564"/>
        <a:ext cx="1938429" cy="2333434"/>
      </dsp:txXfrm>
    </dsp:sp>
    <dsp:sp modelId="{87EEBAC4-64EE-48FB-AEA7-78E5FA4EBAA1}">
      <dsp:nvSpPr>
        <dsp:cNvPr id="0" name=""/>
        <dsp:cNvSpPr/>
      </dsp:nvSpPr>
      <dsp:spPr>
        <a:xfrm>
          <a:off x="3167263" y="3038481"/>
          <a:ext cx="2519160" cy="2733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0" i="0" kern="1200" dirty="0"/>
            <a:t>Wzrost niestabilności pokrywy śnieżnej będzie ograniczać turystykę i sporty zimowe. Zmniejszenie dostępu do wody i pogorszenie jej jakości oraz intensywne fale upałów w południowej Europie mogą znacząco ograniczyć turystykę letnią. Jednocześnie poprawią się warunki dla rozwoju turystyki w północnych częściach Europy.</a:t>
          </a:r>
          <a:endParaRPr lang="pl-PL" sz="1100" kern="1200" dirty="0"/>
        </a:p>
      </dsp:txBody>
      <dsp:txXfrm>
        <a:off x="3290238" y="3161456"/>
        <a:ext cx="2273210" cy="2487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ED27B-83E6-4F1A-969D-60EA9B4B22BA}">
      <dsp:nvSpPr>
        <dsp:cNvPr id="0" name=""/>
        <dsp:cNvSpPr/>
      </dsp:nvSpPr>
      <dsp:spPr>
        <a:xfrm>
          <a:off x="0" y="264301"/>
          <a:ext cx="5695951" cy="569595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64DB3-A9EA-4EE4-9A10-22E149AAE2D3}">
      <dsp:nvSpPr>
        <dsp:cNvPr id="0" name=""/>
        <dsp:cNvSpPr/>
      </dsp:nvSpPr>
      <dsp:spPr>
        <a:xfrm>
          <a:off x="0" y="219075"/>
          <a:ext cx="2191460" cy="2795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b="1" i="0" kern="1200"/>
            <a:t>Zdrowie człowieka</a:t>
          </a:r>
          <a:endParaRPr lang="pl-PL" sz="2600" kern="1200"/>
        </a:p>
      </dsp:txBody>
      <dsp:txXfrm>
        <a:off x="106978" y="326053"/>
        <a:ext cx="1977504" cy="2581434"/>
      </dsp:txXfrm>
    </dsp:sp>
    <dsp:sp modelId="{4DA7D3EF-5B90-4F9E-8D8F-85FFE2DCC928}">
      <dsp:nvSpPr>
        <dsp:cNvPr id="0" name=""/>
        <dsp:cNvSpPr/>
      </dsp:nvSpPr>
      <dsp:spPr>
        <a:xfrm>
          <a:off x="3194858" y="295276"/>
          <a:ext cx="2501092" cy="2682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0" i="0" kern="1200" dirty="0"/>
            <a:t>Zmiany częstości występowania i intensywności ekstremalnych zjawisk pogodowych i klimatycznych będą stanowić zagrożenie dla zdrowia ludności zamieszkującej Europę. Negatywny wpływ może być bezpośredni (fale upałów, powodzie) lub pośredni, jak rozprzestrzenianie się chorób przenoszonych przez owady. Szczególnie zagrożone będą osoby starsze z ograniczonym dostępem do opieki zdrowotnej.</a:t>
          </a:r>
          <a:endParaRPr lang="pl-PL" sz="1200" kern="1200" dirty="0"/>
        </a:p>
      </dsp:txBody>
      <dsp:txXfrm>
        <a:off x="3316951" y="417369"/>
        <a:ext cx="2256906" cy="2438766"/>
      </dsp:txXfrm>
    </dsp:sp>
    <dsp:sp modelId="{A253C7C0-7B6D-4439-89E4-EF7FA2C0AEF7}">
      <dsp:nvSpPr>
        <dsp:cNvPr id="0" name=""/>
        <dsp:cNvSpPr/>
      </dsp:nvSpPr>
      <dsp:spPr>
        <a:xfrm>
          <a:off x="0" y="3257557"/>
          <a:ext cx="2380406" cy="2735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b="1" i="0" kern="1200"/>
            <a:t>Sektor energetyczny</a:t>
          </a:r>
          <a:endParaRPr lang="pl-PL" sz="2600" kern="1200"/>
        </a:p>
      </dsp:txBody>
      <dsp:txXfrm>
        <a:off x="116202" y="3373759"/>
        <a:ext cx="2148002" cy="2502860"/>
      </dsp:txXfrm>
    </dsp:sp>
    <dsp:sp modelId="{CDE59353-A7C1-4D67-B443-45986BD59EEF}">
      <dsp:nvSpPr>
        <dsp:cNvPr id="0" name=""/>
        <dsp:cNvSpPr/>
      </dsp:nvSpPr>
      <dsp:spPr>
        <a:xfrm>
          <a:off x="3030245" y="3257546"/>
          <a:ext cx="2665705" cy="2712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0" i="0" kern="1200" dirty="0"/>
            <a:t>Wzrost temperatury w lecie przyczyni się do zwiększenia zapotrzebowania na energię elektryczną wykorzystywaną do celów klimatyzacyjnych, zwłaszcza w południowej Europie. Taki wzrost zapotrzebowania z jednoczesnym ograniczeniem produkcji w elektrowniach wodnych z powodu zmniejszonych zasobów i ograniczoną dostępnością wody do chłodzenia w elektrowniach, może powodować zakłócenia w dostawach energii elektrycznej.</a:t>
          </a:r>
          <a:endParaRPr lang="pl-PL" sz="1200" kern="1200" dirty="0"/>
        </a:p>
      </dsp:txBody>
      <dsp:txXfrm>
        <a:off x="3160374" y="3387675"/>
        <a:ext cx="2405447" cy="245178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38126-2CCB-4F7F-A0EB-37BBE40271B8}" type="datetimeFigureOut">
              <a:rPr lang="pl-PL" smtClean="0"/>
              <a:t>25.04.2021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F069E-77BD-48A3-AFEC-6D035EE92555}" type="slidenum">
              <a:rPr lang="pl-PL" smtClean="0"/>
              <a:t>‹#›</a:t>
            </a:fld>
            <a:endParaRPr lang="pl-PL"/>
          </a:p>
        </p:txBody>
      </p:sp>
    </p:spTree>
    <p:extLst>
      <p:ext uri="{BB962C8B-B14F-4D97-AF65-F5344CB8AC3E}">
        <p14:creationId xmlns:p14="http://schemas.microsoft.com/office/powerpoint/2010/main" val="185232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3BF069E-77BD-48A3-AFEC-6D035EE92555}" type="slidenum">
              <a:rPr lang="pl-PL" smtClean="0"/>
              <a:t>9</a:t>
            </a:fld>
            <a:endParaRPr lang="pl-PL"/>
          </a:p>
        </p:txBody>
      </p:sp>
    </p:spTree>
    <p:extLst>
      <p:ext uri="{BB962C8B-B14F-4D97-AF65-F5344CB8AC3E}">
        <p14:creationId xmlns:p14="http://schemas.microsoft.com/office/powerpoint/2010/main" val="29685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3BF069E-77BD-48A3-AFEC-6D035EE92555}" type="slidenum">
              <a:rPr lang="pl-PL" smtClean="0"/>
              <a:t>13</a:t>
            </a:fld>
            <a:endParaRPr lang="pl-PL"/>
          </a:p>
        </p:txBody>
      </p:sp>
    </p:spTree>
    <p:extLst>
      <p:ext uri="{BB962C8B-B14F-4D97-AF65-F5344CB8AC3E}">
        <p14:creationId xmlns:p14="http://schemas.microsoft.com/office/powerpoint/2010/main" val="244839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52D37-E82B-4375-A165-26D2AB51747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59DF268-048D-4DCF-B16C-10EC057E1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D1B03B4-9431-4F50-B4BA-46DDF4E46E74}"/>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5" name="Symbol zastępczy stopki 4">
            <a:extLst>
              <a:ext uri="{FF2B5EF4-FFF2-40B4-BE49-F238E27FC236}">
                <a16:creationId xmlns:a16="http://schemas.microsoft.com/office/drawing/2014/main" id="{CB94CB6F-F2EA-42B9-98A3-6DBD51510EF2}"/>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5B29A46F-F9F2-4B8A-A84E-56C221D8C9B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536262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1715FC-62CD-4717-B47E-FF9B50B8E40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ABEE3AC-5F3B-49DB-9FD2-7F3C5F40218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9CA3D7F-9E8C-4E22-A979-39A9ED7553E8}"/>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5" name="Symbol zastępczy stopki 4">
            <a:extLst>
              <a:ext uri="{FF2B5EF4-FFF2-40B4-BE49-F238E27FC236}">
                <a16:creationId xmlns:a16="http://schemas.microsoft.com/office/drawing/2014/main" id="{219364EF-A47B-41E0-B18E-F3D670ACC60F}"/>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37A1B0D6-268B-4B0B-9431-44F4064A48A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945133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C551485-ABEA-4435-A64A-221799F1627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16DA9BD-9E53-45A5-B153-67B1D5F9212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F79781A-6A71-4B73-816D-488811BAE7FE}"/>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5" name="Symbol zastępczy stopki 4">
            <a:extLst>
              <a:ext uri="{FF2B5EF4-FFF2-40B4-BE49-F238E27FC236}">
                <a16:creationId xmlns:a16="http://schemas.microsoft.com/office/drawing/2014/main" id="{1096F5C2-0EB3-49A5-AB06-618A7B50B49B}"/>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6BAAED1D-EDEF-4536-8076-80A61099B4D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476203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81A7D-69C4-442B-807C-DA0A9C1D635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2C7E589-4450-4691-AA2B-FC6FB17A705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7D237B3-4A24-436D-9BD3-0E8CB1381AF4}"/>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5" name="Symbol zastępczy stopki 4">
            <a:extLst>
              <a:ext uri="{FF2B5EF4-FFF2-40B4-BE49-F238E27FC236}">
                <a16:creationId xmlns:a16="http://schemas.microsoft.com/office/drawing/2014/main" id="{6AF156F7-E7DD-4AA2-A1BB-40E76A7E61A6}"/>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D0E1F52F-AC88-45FA-BC98-79EB0AF83CA7}"/>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355900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C5F373-405D-4FC0-B212-7F2BD4513F3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8E5B2DA-84FD-4949-BD9A-DA150294E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6E922F7-5A67-4DE0-A737-B7057054E395}"/>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5" name="Symbol zastępczy stopki 4">
            <a:extLst>
              <a:ext uri="{FF2B5EF4-FFF2-40B4-BE49-F238E27FC236}">
                <a16:creationId xmlns:a16="http://schemas.microsoft.com/office/drawing/2014/main" id="{683D85F0-59CD-4E79-85C9-8F1014779249}"/>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909F6E39-27EC-4646-B700-5659D5FD8FC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368023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A2ED42-39BC-4C20-B7DB-349C5FA1381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809C13A-9E4F-448D-BCCA-155F428A410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3E58E2F-7DE4-4CAE-A5EC-F4B6766CA46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0C61A2B8-D47B-4648-91B4-37DAF897D227}"/>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6" name="Symbol zastępczy stopki 5">
            <a:extLst>
              <a:ext uri="{FF2B5EF4-FFF2-40B4-BE49-F238E27FC236}">
                <a16:creationId xmlns:a16="http://schemas.microsoft.com/office/drawing/2014/main" id="{C9B4283A-DD04-4327-B062-D33A03DF39C2}"/>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934B489D-C4C5-4996-9315-EEB099090EF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70229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1F8A5-EC1E-4642-A3EA-715A96B790A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5AF1750-DFEC-4F1A-A174-57B2C5153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0207707-3618-4DBC-85CE-7E7034F95573}"/>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D1D3CFE-DF20-4295-BB4E-64D9D8C16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72FE5D7-0DE3-421E-8174-59381BBAA27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BAF6E36-EB7F-42C3-B588-525563880283}"/>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8" name="Symbol zastępczy stopki 7">
            <a:extLst>
              <a:ext uri="{FF2B5EF4-FFF2-40B4-BE49-F238E27FC236}">
                <a16:creationId xmlns:a16="http://schemas.microsoft.com/office/drawing/2014/main" id="{29F63B94-99D1-48EC-B0A9-3C95681B9454}"/>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BD5926DB-46F7-4395-90C0-D71DA9DAB3F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852531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3569A5-9DB0-47FB-ABCA-739FC7BD869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A86A6D9-CD5E-4A18-87A2-1986F751C9E1}"/>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4" name="Symbol zastępczy stopki 3">
            <a:extLst>
              <a:ext uri="{FF2B5EF4-FFF2-40B4-BE49-F238E27FC236}">
                <a16:creationId xmlns:a16="http://schemas.microsoft.com/office/drawing/2014/main" id="{EFDD77B5-2C71-483C-812E-7F1566CFBA9B}"/>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9FB340DB-EA81-45F6-B50A-CB18F67ED01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3433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824AF02-6F28-46F3-9621-54EE93B21019}"/>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3" name="Symbol zastępczy stopki 2">
            <a:extLst>
              <a:ext uri="{FF2B5EF4-FFF2-40B4-BE49-F238E27FC236}">
                <a16:creationId xmlns:a16="http://schemas.microsoft.com/office/drawing/2014/main" id="{FC9E8195-3E69-4107-A10C-15A9459D0F6E}"/>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C3E271CE-B4A6-4500-995B-2C8DDE6CEB5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92449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2A82B6-C071-4B15-9FF1-C1D8CE6EC8F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8843F64-DA8F-4FFB-B6F4-8F743D2DB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2AB5D61-4F4B-4300-B365-1EF03A3F7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54F956C-EFE8-4BA7-B035-7CC7CC1B4503}"/>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6" name="Symbol zastępczy stopki 5">
            <a:extLst>
              <a:ext uri="{FF2B5EF4-FFF2-40B4-BE49-F238E27FC236}">
                <a16:creationId xmlns:a16="http://schemas.microsoft.com/office/drawing/2014/main" id="{A68E48B4-AECA-478B-83FE-25548C8B0815}"/>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F2B971C2-65D4-4D22-B90A-43DB6D8DBB5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87385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30564-0DD2-4413-96ED-2923E227E79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4FCD174-BB23-4A47-AD17-377C3291A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708E38E-3981-41CE-81D9-DE743BE28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321C212-44AB-4E79-AA79-8A7D87C8AFC3}"/>
              </a:ext>
            </a:extLst>
          </p:cNvPr>
          <p:cNvSpPr>
            <a:spLocks noGrp="1"/>
          </p:cNvSpPr>
          <p:nvPr>
            <p:ph type="dt" sz="half" idx="10"/>
          </p:nvPr>
        </p:nvSpPr>
        <p:spPr/>
        <p:txBody>
          <a:bodyPr/>
          <a:lstStyle/>
          <a:p>
            <a:fld id="{F6FA2B21-3FCD-4721-B95C-427943F61125}" type="datetime1">
              <a:rPr lang="en-US" smtClean="0"/>
              <a:t>4/25/2021</a:t>
            </a:fld>
            <a:endParaRPr lang="en-US"/>
          </a:p>
        </p:txBody>
      </p:sp>
      <p:sp>
        <p:nvSpPr>
          <p:cNvPr id="6" name="Symbol zastępczy stopki 5">
            <a:extLst>
              <a:ext uri="{FF2B5EF4-FFF2-40B4-BE49-F238E27FC236}">
                <a16:creationId xmlns:a16="http://schemas.microsoft.com/office/drawing/2014/main" id="{F853079C-04B5-4A3C-8F79-7E0B77EC20A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FE3C13E-DE7C-4135-83B6-1CEB7D28154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37906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0B945EF-B6CB-4C34-9FAD-CD83C2A22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C3FD98C-951E-426C-8419-502CADDFE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F210329-4EBF-420A-B959-ADBDAB33B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4/25/2021</a:t>
            </a:fld>
            <a:endParaRPr lang="en-US"/>
          </a:p>
        </p:txBody>
      </p:sp>
      <p:sp>
        <p:nvSpPr>
          <p:cNvPr id="5" name="Symbol zastępczy stopki 4">
            <a:extLst>
              <a:ext uri="{FF2B5EF4-FFF2-40B4-BE49-F238E27FC236}">
                <a16:creationId xmlns:a16="http://schemas.microsoft.com/office/drawing/2014/main" id="{7641C92C-CA46-44FD-8371-405040077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a:extLst>
              <a:ext uri="{FF2B5EF4-FFF2-40B4-BE49-F238E27FC236}">
                <a16:creationId xmlns:a16="http://schemas.microsoft.com/office/drawing/2014/main" id="{33A10CC2-249A-4797-AA3E-2D42ECDCE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560960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xml" /><Relationship Id="rId1" Type="http://schemas.openxmlformats.org/officeDocument/2006/relationships/slideLayout" Target="../slideLayouts/slideLayout4.xml" /><Relationship Id="rId6" Type="http://schemas.openxmlformats.org/officeDocument/2006/relationships/image" Target="../media/image16.jpeg" /><Relationship Id="rId5" Type="http://schemas.openxmlformats.org/officeDocument/2006/relationships/image" Target="../media/image15.jpeg" /><Relationship Id="rId4" Type="http://schemas.openxmlformats.org/officeDocument/2006/relationships/image" Target="../media/image14.png" /></Relationships>
</file>

<file path=ppt/slides/_rels/slide14.xml.rels><?xml version="1.0" encoding="UTF-8" standalone="yes"?>
<Relationships xmlns="http://schemas.openxmlformats.org/package/2006/relationships"><Relationship Id="rId3" Type="http://schemas.openxmlformats.org/officeDocument/2006/relationships/image" Target="../media/image18.svg" /><Relationship Id="rId2" Type="http://schemas.openxmlformats.org/officeDocument/2006/relationships/image" Target="../media/image17.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5.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 /><Relationship Id="rId3" Type="http://schemas.openxmlformats.org/officeDocument/2006/relationships/diagramLayout" Target="../diagrams/layout3.xml" /><Relationship Id="rId7" Type="http://schemas.openxmlformats.org/officeDocument/2006/relationships/diagramData" Target="../diagrams/data4.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11" Type="http://schemas.microsoft.com/office/2007/relationships/diagramDrawing" Target="../diagrams/drawing4.xml" /><Relationship Id="rId5" Type="http://schemas.openxmlformats.org/officeDocument/2006/relationships/diagramColors" Target="../diagrams/colors3.xml" /><Relationship Id="rId10" Type="http://schemas.openxmlformats.org/officeDocument/2006/relationships/diagramColors" Target="../diagrams/colors4.xml" /><Relationship Id="rId4" Type="http://schemas.openxmlformats.org/officeDocument/2006/relationships/diagramQuickStyle" Target="../diagrams/quickStyle3.xml" /><Relationship Id="rId9" Type="http://schemas.openxmlformats.org/officeDocument/2006/relationships/diagramQuickStyle" Target="../diagrams/quickStyle4.xml" /></Relationships>
</file>

<file path=ppt/slides/_rels/slide18.xml.rels><?xml version="1.0" encoding="UTF-8" standalone="yes"?>
<Relationships xmlns="http://schemas.openxmlformats.org/package/2006/relationships"><Relationship Id="rId3" Type="http://schemas.openxmlformats.org/officeDocument/2006/relationships/image" Target="../media/image20.sv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gif" /><Relationship Id="rId1" Type="http://schemas.openxmlformats.org/officeDocument/2006/relationships/slideLayout" Target="../slideLayouts/slideLayout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9.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6" descr="Obraz znaleziony dla: dzien ziemi">
            <a:extLst>
              <a:ext uri="{FF2B5EF4-FFF2-40B4-BE49-F238E27FC236}">
                <a16:creationId xmlns:a16="http://schemas.microsoft.com/office/drawing/2014/main" id="{FBAABDEC-DB69-4BD9-8199-141100763C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7888" y="2211387"/>
            <a:ext cx="5518150" cy="380206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Obraz znaleziony dla: dzień ziemi">
            <a:extLst>
              <a:ext uri="{FF2B5EF4-FFF2-40B4-BE49-F238E27FC236}">
                <a16:creationId xmlns:a16="http://schemas.microsoft.com/office/drawing/2014/main" id="{8434B17B-DA20-4C42-9FFD-0D21E70B301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309" r="15588" b="-3"/>
          <a:stretch/>
        </p:blipFill>
        <p:spPr bwMode="auto">
          <a:xfrm>
            <a:off x="6848475" y="2211388"/>
            <a:ext cx="4270375" cy="3802063"/>
          </a:xfrm>
          <a:prstGeom prst="rect">
            <a:avLst/>
          </a:prstGeom>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E248BCED-C463-4260-A395-E42DF9907A07}"/>
              </a:ext>
            </a:extLst>
          </p:cNvPr>
          <p:cNvSpPr>
            <a:spLocks noGrp="1"/>
          </p:cNvSpPr>
          <p:nvPr>
            <p:ph type="title"/>
          </p:nvPr>
        </p:nvSpPr>
        <p:spPr>
          <a:xfrm>
            <a:off x="1261871" y="545676"/>
            <a:ext cx="9858383" cy="1325562"/>
          </a:xfrm>
        </p:spPr>
        <p:txBody>
          <a:bodyPr vert="horz" lIns="91440" tIns="45720" rIns="91440" bIns="45720" rtlCol="0">
            <a:normAutofit/>
          </a:bodyPr>
          <a:lstStyle/>
          <a:p>
            <a:pPr algn="ctr"/>
            <a:r>
              <a:rPr lang="en-US" b="1" cap="all"/>
              <a:t>Zmiany klimatu w historii ziemi i ich przyczyny</a:t>
            </a:r>
          </a:p>
        </p:txBody>
      </p:sp>
    </p:spTree>
    <p:extLst>
      <p:ext uri="{BB962C8B-B14F-4D97-AF65-F5344CB8AC3E}">
        <p14:creationId xmlns:p14="http://schemas.microsoft.com/office/powerpoint/2010/main" val="340837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4F349A1-1865-4466-AEE1-5A78891AAC1C}"/>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4600" b="1" kern="1200" cap="all" spc="-100">
                <a:solidFill>
                  <a:schemeClr val="tx1"/>
                </a:solidFill>
                <a:latin typeface="+mj-lt"/>
                <a:ea typeface="+mj-ea"/>
                <a:cs typeface="+mj-cs"/>
              </a:rPr>
              <a:t>Zmiany składu atmosfery w dziejach Ziemii</a:t>
            </a:r>
          </a:p>
        </p:txBody>
      </p:sp>
      <p:grpSp>
        <p:nvGrpSpPr>
          <p:cNvPr id="24"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6"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a:extLst>
              <a:ext uri="{FF2B5EF4-FFF2-40B4-BE49-F238E27FC236}">
                <a16:creationId xmlns:a16="http://schemas.microsoft.com/office/drawing/2014/main" id="{04997563-E384-924C-8194-0A148A9302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01" r="3" b="3"/>
          <a:stretch/>
        </p:blipFill>
        <p:spPr>
          <a:xfrm>
            <a:off x="7023636" y="666728"/>
            <a:ext cx="3333713" cy="5465791"/>
          </a:xfrm>
          <a:prstGeom prst="rect">
            <a:avLst/>
          </a:prstGeom>
        </p:spPr>
      </p:pic>
    </p:spTree>
    <p:extLst>
      <p:ext uri="{BB962C8B-B14F-4D97-AF65-F5344CB8AC3E}">
        <p14:creationId xmlns:p14="http://schemas.microsoft.com/office/powerpoint/2010/main" val="69085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669DAD-FFC9-F54A-B068-C2C2153D7F57}"/>
              </a:ext>
            </a:extLst>
          </p:cNvPr>
          <p:cNvSpPr>
            <a:spLocks noGrp="1"/>
          </p:cNvSpPr>
          <p:nvPr>
            <p:ph type="title"/>
          </p:nvPr>
        </p:nvSpPr>
        <p:spPr>
          <a:xfrm>
            <a:off x="839788" y="457200"/>
            <a:ext cx="3932237" cy="549667"/>
          </a:xfrm>
        </p:spPr>
        <p:txBody>
          <a:bodyPr/>
          <a:lstStyle/>
          <a:p>
            <a:r>
              <a:rPr lang="pl-PL" b="1">
                <a:solidFill>
                  <a:srgbClr val="00B0F0"/>
                </a:solidFill>
              </a:rPr>
              <a:t>Skład atmosfery </a:t>
            </a:r>
          </a:p>
        </p:txBody>
      </p:sp>
      <p:sp>
        <p:nvSpPr>
          <p:cNvPr id="3" name="Symbol zastępczy zawartości 2">
            <a:extLst>
              <a:ext uri="{FF2B5EF4-FFF2-40B4-BE49-F238E27FC236}">
                <a16:creationId xmlns:a16="http://schemas.microsoft.com/office/drawing/2014/main" id="{19C58571-A995-4741-A850-2E25DC7E1F64}"/>
              </a:ext>
            </a:extLst>
          </p:cNvPr>
          <p:cNvSpPr>
            <a:spLocks noGrp="1"/>
          </p:cNvSpPr>
          <p:nvPr>
            <p:ph idx="1"/>
          </p:nvPr>
        </p:nvSpPr>
        <p:spPr>
          <a:xfrm>
            <a:off x="359596" y="1006867"/>
            <a:ext cx="7184204" cy="5280917"/>
          </a:xfrm>
        </p:spPr>
        <p:txBody>
          <a:bodyPr>
            <a:normAutofit fontScale="62500" lnSpcReduction="20000"/>
          </a:bodyPr>
          <a:lstStyle/>
          <a:p>
            <a:r>
              <a:rPr lang="pl-PL"/>
              <a:t>Znaczącą rolę w kształtowaniu się warunków klimatycznych odgrywa </a:t>
            </a:r>
            <a:r>
              <a:rPr lang="pl-PL">
                <a:solidFill>
                  <a:srgbClr val="00B0F0"/>
                </a:solidFill>
              </a:rPr>
              <a:t>skład atmosfery</a:t>
            </a:r>
            <a:r>
              <a:rPr lang="pl-PL"/>
              <a:t>. W historii Ziemi uległ on znacznym zmianom. Początkowo atmosfera ziemska zawierała znaczne ilości dwutlenku węgla, metanu i azotu, natomiast brakowało w niej tlenu. </a:t>
            </a:r>
          </a:p>
          <a:p>
            <a:r>
              <a:rPr lang="pl-PL"/>
              <a:t>W miarę ochładzania  wzrosła ilość pary wodnej, powstawały opady, a w ślad za nimi morza i oceany. Gdy na Ziemi pojawiły się organizmy żywe, atmosfera zaczęła wzbogacać się w tlen, wytwarzany w procesie fotosyntezy.</a:t>
            </a:r>
          </a:p>
          <a:p>
            <a:r>
              <a:rPr lang="pl-PL"/>
              <a:t>Powoli skały atmosfery ewoluował w kierunku dzisiejszego; prawdopodobnie nastąpiło to </a:t>
            </a:r>
            <a:r>
              <a:rPr lang="pl-PL">
                <a:solidFill>
                  <a:srgbClr val="00B0F0"/>
                </a:solidFill>
              </a:rPr>
              <a:t>około 400 mln lat temu</a:t>
            </a:r>
            <a:r>
              <a:rPr lang="pl-PL"/>
              <a:t>.</a:t>
            </a:r>
          </a:p>
          <a:p>
            <a:r>
              <a:rPr lang="pl-PL"/>
              <a:t>Zawartość w atmosferze pary wodnej, dwutlenku węgla i metanu, decyduje rozmiarze efektu szklarniowego, czyli  o temperaturze Ziemi.</a:t>
            </a:r>
          </a:p>
          <a:p>
            <a:r>
              <a:rPr lang="pl-PL"/>
              <a:t>W przyrodzie zauważamy wiele organizmów dążących do równowagi; uwikłany jest w nie ocean. Wody oceanu są w stanie zaabsorbować większe ilości dwutlenku węgla, gdy są chłodne. Jednocześnie produktywność fitoplanktonu i dostęp do tlenu regulują wchłanianie dwutlenku węgla przez wody powierzchniowe.</a:t>
            </a:r>
          </a:p>
          <a:p>
            <a:endParaRPr lang="pl-PL"/>
          </a:p>
          <a:p>
            <a:endParaRPr lang="pl-PL"/>
          </a:p>
          <a:p>
            <a:endParaRPr lang="pl-PL"/>
          </a:p>
        </p:txBody>
      </p:sp>
      <p:sp>
        <p:nvSpPr>
          <p:cNvPr id="4" name="Symbol zastępczy tekstu 3">
            <a:extLst>
              <a:ext uri="{FF2B5EF4-FFF2-40B4-BE49-F238E27FC236}">
                <a16:creationId xmlns:a16="http://schemas.microsoft.com/office/drawing/2014/main" id="{9B4D6911-3661-FE44-B6DF-2C1F65D98E21}"/>
              </a:ext>
            </a:extLst>
          </p:cNvPr>
          <p:cNvSpPr>
            <a:spLocks noGrp="1"/>
          </p:cNvSpPr>
          <p:nvPr>
            <p:ph type="body" sz="half" idx="2"/>
          </p:nvPr>
        </p:nvSpPr>
        <p:spPr>
          <a:xfrm>
            <a:off x="8395972" y="457200"/>
            <a:ext cx="3177408" cy="1964808"/>
          </a:xfrm>
        </p:spPr>
        <p:txBody>
          <a:bodyPr/>
          <a:lstStyle/>
          <a:p>
            <a:endParaRPr lang="pl-PL"/>
          </a:p>
        </p:txBody>
      </p:sp>
      <p:pic>
        <p:nvPicPr>
          <p:cNvPr id="6" name="Obraz 6">
            <a:extLst>
              <a:ext uri="{FF2B5EF4-FFF2-40B4-BE49-F238E27FC236}">
                <a16:creationId xmlns:a16="http://schemas.microsoft.com/office/drawing/2014/main" id="{AA91E490-9B7F-034D-A503-47FB11FD7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360" y="184935"/>
            <a:ext cx="4521393" cy="5732980"/>
          </a:xfrm>
          <a:prstGeom prst="rect">
            <a:avLst/>
          </a:prstGeom>
        </p:spPr>
      </p:pic>
    </p:spTree>
    <p:extLst>
      <p:ext uri="{BB962C8B-B14F-4D97-AF65-F5344CB8AC3E}">
        <p14:creationId xmlns:p14="http://schemas.microsoft.com/office/powerpoint/2010/main" val="408993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688811A-08DC-4EE2-8962-A0E5BDA03F44}"/>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3800"/>
              <a:t>Ruchy górotwórcze i wulkanizm a zmiany klimatu</a:t>
            </a:r>
          </a:p>
        </p:txBody>
      </p:sp>
      <p:grpSp>
        <p:nvGrpSpPr>
          <p:cNvPr id="1029" name="Group 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braz znaleziony dla: wulkan">
            <a:extLst>
              <a:ext uri="{FF2B5EF4-FFF2-40B4-BE49-F238E27FC236}">
                <a16:creationId xmlns:a16="http://schemas.microsoft.com/office/drawing/2014/main" id="{E25B4BDC-95ED-4263-9028-FBD64D1A1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1" r="15906"/>
          <a:stretch/>
        </p:blipFill>
        <p:spPr bwMode="auto">
          <a:xfrm>
            <a:off x="5922492" y="928201"/>
            <a:ext cx="5536001" cy="4926942"/>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40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700"/>
                                        <p:tgtEl>
                                          <p:spTgt spid="102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8793E77-CAE8-4898-AD29-BC3414D741BA}"/>
              </a:ext>
            </a:extLst>
          </p:cNvPr>
          <p:cNvSpPr>
            <a:spLocks noGrp="1"/>
          </p:cNvSpPr>
          <p:nvPr>
            <p:ph sz="half" idx="1"/>
          </p:nvPr>
        </p:nvSpPr>
        <p:spPr>
          <a:xfrm>
            <a:off x="832207" y="513708"/>
            <a:ext cx="4898033" cy="5338452"/>
          </a:xfrm>
        </p:spPr>
        <p:txBody>
          <a:bodyPr/>
          <a:lstStyle/>
          <a:p>
            <a:pPr algn="ctr"/>
            <a:r>
              <a:rPr lang="pl-PL" sz="2000" b="1" i="1">
                <a:solidFill>
                  <a:schemeClr val="accent2">
                    <a:lumMod val="75000"/>
                  </a:schemeClr>
                </a:solidFill>
                <a:effectLst/>
                <a:latin typeface="Helvetica Neue"/>
              </a:rPr>
              <a:t>RUCHY GÓROTWÓRCZE </a:t>
            </a:r>
          </a:p>
          <a:p>
            <a:r>
              <a:rPr lang="pl-PL" b="0" i="1">
                <a:solidFill>
                  <a:srgbClr val="000000"/>
                </a:solidFill>
                <a:effectLst/>
                <a:latin typeface="Helvetica Neue"/>
              </a:rPr>
              <a:t> </a:t>
            </a:r>
            <a:r>
              <a:rPr lang="pl-PL" sz="2000" b="0" i="1">
                <a:solidFill>
                  <a:srgbClr val="000000"/>
                </a:solidFill>
                <a:effectLst/>
                <a:latin typeface="Helvetica Neue"/>
              </a:rPr>
              <a:t>To ruchy polegające na fałdowaniu i tworzeniu się skał. Są to procesy wewnętrzne mające źródło w głębi Ziemi. Ruchy górotwórcze miały też miejsce wiele milionów lat temu( w poszczególnych erach)</a:t>
            </a:r>
          </a:p>
          <a:p>
            <a:r>
              <a:rPr lang="pl-PL" sz="2000" i="1">
                <a:solidFill>
                  <a:srgbClr val="000000"/>
                </a:solidFill>
                <a:latin typeface="Helvetica Neue"/>
              </a:rPr>
              <a:t>Ukształtowanie powierzchni ma istotny wpływ na cyrkulacje powietrza, wymianę energii cieplnej i transport wilgoci.</a:t>
            </a:r>
            <a:endParaRPr lang="pl-PL" sz="2000" i="1"/>
          </a:p>
        </p:txBody>
      </p:sp>
      <p:sp>
        <p:nvSpPr>
          <p:cNvPr id="4" name="Symbol zastępczy zawartości 3">
            <a:extLst>
              <a:ext uri="{FF2B5EF4-FFF2-40B4-BE49-F238E27FC236}">
                <a16:creationId xmlns:a16="http://schemas.microsoft.com/office/drawing/2014/main" id="{7DDCBE9D-FCCF-4ED4-9089-89F0F7D228BE}"/>
              </a:ext>
            </a:extLst>
          </p:cNvPr>
          <p:cNvSpPr>
            <a:spLocks noGrp="1"/>
          </p:cNvSpPr>
          <p:nvPr>
            <p:ph sz="half" idx="2"/>
          </p:nvPr>
        </p:nvSpPr>
        <p:spPr>
          <a:xfrm>
            <a:off x="6369978" y="513708"/>
            <a:ext cx="4755222" cy="5338452"/>
          </a:xfrm>
        </p:spPr>
        <p:txBody>
          <a:bodyPr>
            <a:normAutofit/>
          </a:bodyPr>
          <a:lstStyle/>
          <a:p>
            <a:pPr marL="0" indent="0">
              <a:buNone/>
            </a:pPr>
            <a:r>
              <a:rPr lang="pl-PL" sz="2000" b="1" i="1"/>
              <a:t>                 </a:t>
            </a:r>
            <a:r>
              <a:rPr lang="pl-PL" sz="2000" b="1" i="1">
                <a:solidFill>
                  <a:schemeClr val="accent2">
                    <a:lumMod val="75000"/>
                  </a:schemeClr>
                </a:solidFill>
              </a:rPr>
              <a:t>ERUPCJE WULKANICZNE</a:t>
            </a:r>
            <a:endParaRPr lang="pl-PL" sz="2000" b="1" i="1"/>
          </a:p>
          <a:p>
            <a:r>
              <a:rPr lang="pl-PL" sz="2000" i="1"/>
              <a:t>Wulkany, szczególnie te eksplozywne, wyrzucają do atmosfery olbrzymie ilości pyłu. Cząsteczki, które dotrą do stratosfery, mogą utrzymywać się nawet przez kilkanaście lat. Pochłaniają tam i rozpraszają promieniowanie słoneczne, zmniejszając jego dopływ do Ziemi, dlatego powodują nagrzanie stratosfery, a ochłodzenie przyziemnych warstw atmosfery ( to ochłodzenie nie jest jednak duże).</a:t>
            </a:r>
          </a:p>
        </p:txBody>
      </p:sp>
      <p:pic>
        <p:nvPicPr>
          <p:cNvPr id="2050" name="Picture 2" descr="Obraz znaleziony dla: ruchy gorotworcze">
            <a:extLst>
              <a:ext uri="{FF2B5EF4-FFF2-40B4-BE49-F238E27FC236}">
                <a16:creationId xmlns:a16="http://schemas.microsoft.com/office/drawing/2014/main" id="{ACF9217E-D4D4-4C6C-8687-AFCE8EFE9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07" y="4622463"/>
            <a:ext cx="2770424" cy="15554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obacz obraz źródłowy">
            <a:extLst>
              <a:ext uri="{FF2B5EF4-FFF2-40B4-BE49-F238E27FC236}">
                <a16:creationId xmlns:a16="http://schemas.microsoft.com/office/drawing/2014/main" id="{A0AD03EF-07E9-45E7-A14E-C023DCA8D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165" y="4622463"/>
            <a:ext cx="2365944" cy="15568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braz znaleziony dla: erupcje wulkanu">
            <a:extLst>
              <a:ext uri="{FF2B5EF4-FFF2-40B4-BE49-F238E27FC236}">
                <a16:creationId xmlns:a16="http://schemas.microsoft.com/office/drawing/2014/main" id="{810A752A-6F90-42EF-B937-82C4A6F76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930" y="4569894"/>
            <a:ext cx="1518863" cy="189164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Obraz znaleziony dla: erupcje wulkanu">
            <a:extLst>
              <a:ext uri="{FF2B5EF4-FFF2-40B4-BE49-F238E27FC236}">
                <a16:creationId xmlns:a16="http://schemas.microsoft.com/office/drawing/2014/main" id="{08BA7399-6DB2-40FA-B01B-D019DC201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452" y="4683200"/>
            <a:ext cx="3114675" cy="177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2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3501A41-1570-4612-95EC-81B67D6CC2D8}"/>
              </a:ext>
            </a:extLst>
          </p:cNvPr>
          <p:cNvSpPr>
            <a:spLocks noGrp="1"/>
          </p:cNvSpPr>
          <p:nvPr>
            <p:ph type="ctrTitle"/>
          </p:nvPr>
        </p:nvSpPr>
        <p:spPr>
          <a:xfrm>
            <a:off x="823442" y="205483"/>
            <a:ext cx="5163022" cy="1191803"/>
          </a:xfrm>
        </p:spPr>
        <p:txBody>
          <a:bodyPr anchor="b">
            <a:normAutofit fontScale="90000"/>
          </a:bodyPr>
          <a:lstStyle/>
          <a:p>
            <a:r>
              <a:rPr lang="pl-PL" sz="4800" dirty="0"/>
              <a:t>Współczesne zmiany klimatu</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Earth Globe Americas">
            <a:extLst>
              <a:ext uri="{FF2B5EF4-FFF2-40B4-BE49-F238E27FC236}">
                <a16:creationId xmlns:a16="http://schemas.microsoft.com/office/drawing/2014/main" id="{FBA29642-2379-4CD5-BD88-A7E23A944A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3907" y="658489"/>
            <a:ext cx="5163022" cy="5163022"/>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ole tekstowe 10">
            <a:extLst>
              <a:ext uri="{FF2B5EF4-FFF2-40B4-BE49-F238E27FC236}">
                <a16:creationId xmlns:a16="http://schemas.microsoft.com/office/drawing/2014/main" id="{264CFD4D-7D88-4694-9343-DF231BECF42A}"/>
              </a:ext>
            </a:extLst>
          </p:cNvPr>
          <p:cNvSpPr txBox="1"/>
          <p:nvPr/>
        </p:nvSpPr>
        <p:spPr>
          <a:xfrm>
            <a:off x="236306" y="1397286"/>
            <a:ext cx="6575460" cy="2215991"/>
          </a:xfrm>
          <a:prstGeom prst="rect">
            <a:avLst/>
          </a:prstGeom>
          <a:noFill/>
        </p:spPr>
        <p:txBody>
          <a:bodyPr wrap="square">
            <a:spAutoFit/>
          </a:bodyPr>
          <a:lstStyle/>
          <a:p>
            <a:r>
              <a:rPr lang="pl-PL" sz="1600" b="0" i="0" dirty="0">
                <a:effectLst/>
                <a:latin typeface="arial" panose="020B0604020202020204" pitchFamily="34" charset="0"/>
              </a:rPr>
              <a:t>Skutki obecnych i przyszłych zmian klimatu są i będą znacząco zróżnicowane na terenie Europy, w różnym stopniu odczuwalne i w systemach, i w sektorach. Najbardziej uciążliwe będą dla regionów słabiej rozwiniętych, posiadających mniejsze </a:t>
            </a:r>
            <a:r>
              <a:rPr lang="pl-PL" sz="1800" b="0" i="0" dirty="0">
                <a:effectLst/>
                <a:latin typeface="arial" panose="020B0604020202020204" pitchFamily="34" charset="0"/>
              </a:rPr>
              <a:t>możliwości adaptacji do zachodzących zmian. Zwiększająca się wraz z ociepleniem klimatu częstotliwość groźnych zjawisk pogodowych spowoduje wzrost strat ekonomicznych liczonych w miliardach euro i stanowić będzie wielkie zagrożenie dla zdrowia i życia </a:t>
            </a:r>
            <a:endParaRPr lang="pl-PL" dirty="0"/>
          </a:p>
        </p:txBody>
      </p:sp>
    </p:spTree>
    <p:extLst>
      <p:ext uri="{BB962C8B-B14F-4D97-AF65-F5344CB8AC3E}">
        <p14:creationId xmlns:p14="http://schemas.microsoft.com/office/powerpoint/2010/main" val="399664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0B19496-3B02-449C-8A59-2CED927E90EA}"/>
              </a:ext>
            </a:extLst>
          </p:cNvPr>
          <p:cNvSpPr>
            <a:spLocks noGrp="1"/>
          </p:cNvSpPr>
          <p:nvPr>
            <p:ph idx="1"/>
          </p:nvPr>
        </p:nvSpPr>
        <p:spPr>
          <a:xfrm>
            <a:off x="1551398" y="1006867"/>
            <a:ext cx="9438166" cy="4793201"/>
          </a:xfrm>
        </p:spPr>
        <p:txBody>
          <a:bodyPr>
            <a:normAutofit/>
          </a:bodyPr>
          <a:lstStyle/>
          <a:p>
            <a:pPr algn="just"/>
            <a:endParaRPr lang="pl-PL" sz="1600" b="0" i="0" dirty="0">
              <a:solidFill>
                <a:srgbClr val="E1E1E1"/>
              </a:solidFill>
              <a:effectLst/>
              <a:latin typeface="arial" panose="020B0604020202020204" pitchFamily="34" charset="0"/>
            </a:endParaRPr>
          </a:p>
          <a:p>
            <a:pPr algn="just"/>
            <a:r>
              <a:rPr lang="pl-PL" sz="1400" b="0" i="0" dirty="0">
                <a:effectLst/>
                <a:highlight>
                  <a:srgbClr val="FFFF00"/>
                </a:highlight>
                <a:latin typeface="arial" panose="020B0604020202020204" pitchFamily="34" charset="0"/>
              </a:rPr>
              <a:t>Zmiany klimatu </a:t>
            </a:r>
            <a:r>
              <a:rPr lang="pl-PL" sz="1400" b="0" i="0" dirty="0">
                <a:effectLst/>
                <a:latin typeface="arial" panose="020B0604020202020204" pitchFamily="34" charset="0"/>
              </a:rPr>
              <a:t>są już wyraźnie widoczne w skali globalnej i należy się spodziewać, że będą coraz dotkliwiej odczuwalne przez społeczeństwa i gospodarki. Obserwacje i pomiary elementów klimatu prowadzone w różnych regionach świata potwierdzają, że klimat w skali globalnej ociepla się, a tendencja wzrostu temperatury powietrza przy powierzchni ziemi nasila się. Skutkiem wzrostu średniej globalnej temperatury powietrza i temperatury oceanu są powszechne topnienie śniegu i lodu oraz podnoszenie się globalnego średniego poziomu morza. Natężenie wzrostu temperatury jest zróżnicowane przestrzennie – tempo ocieplenia jest wyższe w wysokich szerokościach geograficznych półkuli północnej</a:t>
            </a:r>
            <a:r>
              <a:rPr lang="pl-PL" sz="1400" b="0" i="0" dirty="0">
                <a:solidFill>
                  <a:srgbClr val="E1E1E1"/>
                </a:solidFill>
                <a:effectLst/>
                <a:latin typeface="arial" panose="020B0604020202020204" pitchFamily="34" charset="0"/>
              </a:rPr>
              <a:t>.</a:t>
            </a:r>
          </a:p>
          <a:p>
            <a:pPr algn="just"/>
            <a:r>
              <a:rPr lang="pl-PL" sz="1400" b="0" i="0" dirty="0">
                <a:effectLst/>
                <a:highlight>
                  <a:srgbClr val="FFFF00"/>
                </a:highlight>
                <a:latin typeface="arial" panose="020B0604020202020204" pitchFamily="34" charset="0"/>
              </a:rPr>
              <a:t>Wzrost temperatury </a:t>
            </a:r>
            <a:r>
              <a:rPr lang="pl-PL" sz="1400" b="0" i="0" dirty="0">
                <a:effectLst/>
                <a:latin typeface="arial" panose="020B0604020202020204" pitchFamily="34" charset="0"/>
              </a:rPr>
              <a:t>globalnej sprzyja wzrostowi intensywności i częstotliwości wielu zjawisk klimatycznych i ich pochodnych, które nie są obojętne dla rozwoju gospodarczego i społecznego świata. Należą do nich ekstremalne zjawiska pogodowe w tym: tornada, grad, błyskawice, burze piaskowe, fale upałów, ulewy i burze. Jednak brak jest wystarczających dowodów by rozstrzygnąć, czy trendy,  w odniesieniu do tych zjawisk lokalnych, istnieją i czy są istotne.</a:t>
            </a:r>
          </a:p>
          <a:p>
            <a:pPr algn="just"/>
            <a:r>
              <a:rPr lang="pl-PL" sz="1400" b="0" i="0" dirty="0">
                <a:effectLst/>
                <a:latin typeface="arial" panose="020B0604020202020204" pitchFamily="34" charset="0"/>
              </a:rPr>
              <a:t>W ostatnim stuleciu średnia temperatura powietrza przy powierzchni ziemi </a:t>
            </a:r>
            <a:r>
              <a:rPr lang="pl-PL" sz="1400" b="0" i="0" dirty="0">
                <a:effectLst/>
                <a:highlight>
                  <a:srgbClr val="FFFF00"/>
                </a:highlight>
                <a:latin typeface="arial" panose="020B0604020202020204" pitchFamily="34" charset="0"/>
              </a:rPr>
              <a:t>wzrosła o 0,74°C </a:t>
            </a:r>
            <a:r>
              <a:rPr lang="pl-PL" sz="1400" b="0" i="0" dirty="0">
                <a:effectLst/>
                <a:latin typeface="arial" panose="020B0604020202020204" pitchFamily="34" charset="0"/>
              </a:rPr>
              <a:t>i ciągle notuje się jej szybki wzrost. Wieloletniej dane obserwacyjne wskazują, że obszary lądowe na obu półkulach ocieplają się szybciej niż oceany. W ostatnich dwóch dziesięcioleciach tempo wzrostu temperatury powietrza było dwukrotnie wyższe nad lądem niż nad oceanem i wynosiło odpowiednio </a:t>
            </a:r>
            <a:r>
              <a:rPr lang="pl-PL" sz="1400" b="0" i="0" dirty="0">
                <a:effectLst/>
                <a:highlight>
                  <a:srgbClr val="FFFF00"/>
                </a:highlight>
                <a:latin typeface="arial" panose="020B0604020202020204" pitchFamily="34" charset="0"/>
              </a:rPr>
              <a:t>0,27°C i 0,13°C  na dekadę</a:t>
            </a:r>
            <a:r>
              <a:rPr lang="pl-PL" sz="1400" b="0" i="0" dirty="0">
                <a:effectLst/>
                <a:latin typeface="arial" panose="020B0604020202020204" pitchFamily="34" charset="0"/>
              </a:rPr>
              <a:t>.</a:t>
            </a:r>
          </a:p>
          <a:p>
            <a:pPr algn="just"/>
            <a:r>
              <a:rPr lang="pl-PL" sz="1400" b="0" i="0" dirty="0">
                <a:effectLst/>
                <a:latin typeface="arial" panose="020B0604020202020204" pitchFamily="34" charset="0"/>
              </a:rPr>
              <a:t>Wzrostowi temperatury towarzyszy </a:t>
            </a:r>
            <a:r>
              <a:rPr lang="pl-PL" sz="1400" b="0" i="0" dirty="0">
                <a:effectLst/>
                <a:highlight>
                  <a:srgbClr val="FFFF00"/>
                </a:highlight>
                <a:latin typeface="arial" panose="020B0604020202020204" pitchFamily="34" charset="0"/>
              </a:rPr>
              <a:t>podnoszenie się poziomu morza</a:t>
            </a:r>
            <a:r>
              <a:rPr lang="pl-PL" sz="1400" b="0" i="0" dirty="0">
                <a:effectLst/>
                <a:latin typeface="arial" panose="020B0604020202020204" pitchFamily="34" charset="0"/>
              </a:rPr>
              <a:t>. Poziom morza, który w latach 1961˗2003 podnosił się średnio o 1,8 mm/rok, w latach 1993˗2003 wzrastał już w tempie 3,1 mm/rok. W dużym stopniu przyczyniły się do tych zmian wody z topniejących lodowców Grenlandii, Alaski, Arktyki i obszarów górskich Azji, ale również – a może przede wszystkim – rozszerzalność cieplna wody.</a:t>
            </a:r>
            <a:r>
              <a:rPr lang="pl-PL" sz="1400" b="0" i="0" dirty="0">
                <a:solidFill>
                  <a:srgbClr val="E1E1E1"/>
                </a:solidFill>
                <a:effectLst/>
                <a:latin typeface="arial" panose="020B0604020202020204" pitchFamily="34" charset="0"/>
              </a:rPr>
              <a:t> </a:t>
            </a:r>
            <a:endParaRPr lang="pl-PL" sz="1400" dirty="0"/>
          </a:p>
        </p:txBody>
      </p:sp>
    </p:spTree>
    <p:extLst>
      <p:ext uri="{BB962C8B-B14F-4D97-AF65-F5344CB8AC3E}">
        <p14:creationId xmlns:p14="http://schemas.microsoft.com/office/powerpoint/2010/main" val="286736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Symbol zastępczy zawartości 12">
            <a:extLst>
              <a:ext uri="{FF2B5EF4-FFF2-40B4-BE49-F238E27FC236}">
                <a16:creationId xmlns:a16="http://schemas.microsoft.com/office/drawing/2014/main" id="{526B9F64-685F-4761-82F8-AF01AD01FB71}"/>
              </a:ext>
            </a:extLst>
          </p:cNvPr>
          <p:cNvGraphicFramePr>
            <a:graphicFrameLocks noGrp="1"/>
          </p:cNvGraphicFramePr>
          <p:nvPr>
            <p:ph sz="quarter" idx="4"/>
            <p:extLst>
              <p:ext uri="{D42A27DB-BD31-4B8C-83A1-F6EECF244321}">
                <p14:modId xmlns:p14="http://schemas.microsoft.com/office/powerpoint/2010/main" val="2186919186"/>
              </p:ext>
            </p:extLst>
          </p:nvPr>
        </p:nvGraphicFramePr>
        <p:xfrm>
          <a:off x="-457199" y="133351"/>
          <a:ext cx="7173076" cy="62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a:extLst>
              <a:ext uri="{FF2B5EF4-FFF2-40B4-BE49-F238E27FC236}">
                <a16:creationId xmlns:a16="http://schemas.microsoft.com/office/drawing/2014/main" id="{6A83E828-56C6-47EC-9991-FD7652A78D02}"/>
              </a:ext>
            </a:extLst>
          </p:cNvPr>
          <p:cNvGraphicFramePr/>
          <p:nvPr>
            <p:extLst>
              <p:ext uri="{D42A27DB-BD31-4B8C-83A1-F6EECF244321}">
                <p14:modId xmlns:p14="http://schemas.microsoft.com/office/powerpoint/2010/main" val="3620529486"/>
              </p:ext>
            </p:extLst>
          </p:nvPr>
        </p:nvGraphicFramePr>
        <p:xfrm>
          <a:off x="6239625" y="-795575"/>
          <a:ext cx="5761875" cy="81253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435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75EF1207-34C4-4CD0-9703-EBA762CD95CE}"/>
              </a:ext>
            </a:extLst>
          </p:cNvPr>
          <p:cNvGraphicFramePr>
            <a:graphicFrameLocks noGrp="1"/>
          </p:cNvGraphicFramePr>
          <p:nvPr>
            <p:ph idx="1"/>
            <p:extLst>
              <p:ext uri="{D42A27DB-BD31-4B8C-83A1-F6EECF244321}">
                <p14:modId xmlns:p14="http://schemas.microsoft.com/office/powerpoint/2010/main" val="3984118789"/>
              </p:ext>
            </p:extLst>
          </p:nvPr>
        </p:nvGraphicFramePr>
        <p:xfrm>
          <a:off x="0" y="390525"/>
          <a:ext cx="11353800"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1A0C52DE-2879-4268-9980-4D2AC6D868B2}"/>
              </a:ext>
            </a:extLst>
          </p:cNvPr>
          <p:cNvGraphicFramePr/>
          <p:nvPr>
            <p:extLst>
              <p:ext uri="{D42A27DB-BD31-4B8C-83A1-F6EECF244321}">
                <p14:modId xmlns:p14="http://schemas.microsoft.com/office/powerpoint/2010/main" val="1235371192"/>
              </p:ext>
            </p:extLst>
          </p:nvPr>
        </p:nvGraphicFramePr>
        <p:xfrm>
          <a:off x="6096000" y="133351"/>
          <a:ext cx="5695951" cy="87118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742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eciduous tree">
            <a:extLst>
              <a:ext uri="{FF2B5EF4-FFF2-40B4-BE49-F238E27FC236}">
                <a16:creationId xmlns:a16="http://schemas.microsoft.com/office/drawing/2014/main" id="{C40E0B64-37E2-4089-A71B-A35E3FE345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7597" y="666728"/>
            <a:ext cx="5465791" cy="5465791"/>
          </a:xfrm>
          <a:prstGeom prst="rect">
            <a:avLst/>
          </a:prstGeom>
        </p:spPr>
      </p:pic>
      <p:sp>
        <p:nvSpPr>
          <p:cNvPr id="4" name="Tytuł 3">
            <a:extLst>
              <a:ext uri="{FF2B5EF4-FFF2-40B4-BE49-F238E27FC236}">
                <a16:creationId xmlns:a16="http://schemas.microsoft.com/office/drawing/2014/main" id="{865A92FF-56DB-47E5-B46C-AEAB685D1E57}"/>
              </a:ext>
            </a:extLst>
          </p:cNvPr>
          <p:cNvSpPr>
            <a:spLocks noGrp="1"/>
          </p:cNvSpPr>
          <p:nvPr>
            <p:ph type="title"/>
          </p:nvPr>
        </p:nvSpPr>
        <p:spPr>
          <a:xfrm>
            <a:off x="838200" y="365125"/>
            <a:ext cx="3762375" cy="5940425"/>
          </a:xfrm>
        </p:spPr>
        <p:txBody>
          <a:bodyPr>
            <a:normAutofit fontScale="90000"/>
          </a:bodyPr>
          <a:lstStyle/>
          <a:p>
            <a:pPr algn="ctr"/>
            <a:r>
              <a:rPr lang="pl-PL" dirty="0"/>
              <a:t>Antropogeniczne przeobrażenia środowiska przyrodniczego – co zrobić, aby zminimalizować wpływ człowieka na modyfikacje środowiska ?</a:t>
            </a:r>
          </a:p>
        </p:txBody>
      </p:sp>
    </p:spTree>
    <p:extLst>
      <p:ext uri="{BB962C8B-B14F-4D97-AF65-F5344CB8AC3E}">
        <p14:creationId xmlns:p14="http://schemas.microsoft.com/office/powerpoint/2010/main" val="339949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Zobacz obraz źródłowy">
            <a:extLst>
              <a:ext uri="{FF2B5EF4-FFF2-40B4-BE49-F238E27FC236}">
                <a16:creationId xmlns:a16="http://schemas.microsoft.com/office/drawing/2014/main" id="{96190BA0-C497-4EE0-A073-79BD9890BA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32" r="9091" b="855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72">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7C8497D0-A024-4170-9E5C-76F7DF930193}"/>
              </a:ext>
            </a:extLst>
          </p:cNvPr>
          <p:cNvSpPr txBox="1"/>
          <p:nvPr/>
        </p:nvSpPr>
        <p:spPr>
          <a:xfrm>
            <a:off x="594110" y="447040"/>
            <a:ext cx="5125970" cy="544773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dirty="0" err="1"/>
              <a:t>Podobnie</a:t>
            </a:r>
            <a:r>
              <a:rPr lang="en-US" b="1" dirty="0"/>
              <a:t> jak </a:t>
            </a:r>
            <a:r>
              <a:rPr lang="en-US" b="1" dirty="0" err="1"/>
              <a:t>inne</a:t>
            </a:r>
            <a:r>
              <a:rPr lang="en-US" b="1" dirty="0"/>
              <a:t> </a:t>
            </a:r>
            <a:r>
              <a:rPr lang="en-US" b="1" dirty="0" err="1"/>
              <a:t>organizmy</a:t>
            </a:r>
            <a:r>
              <a:rPr lang="en-US" b="1" dirty="0"/>
              <a:t> </a:t>
            </a:r>
            <a:r>
              <a:rPr lang="en-US" b="1" dirty="0" err="1"/>
              <a:t>żywe</a:t>
            </a:r>
            <a:r>
              <a:rPr lang="en-US" b="1" dirty="0"/>
              <a:t> </a:t>
            </a:r>
            <a:r>
              <a:rPr lang="en-US" b="1" dirty="0" err="1"/>
              <a:t>człowiek</a:t>
            </a:r>
            <a:r>
              <a:rPr lang="en-US" b="1" dirty="0"/>
              <a:t> </a:t>
            </a:r>
            <a:r>
              <a:rPr lang="en-US" b="1" dirty="0" err="1"/>
              <a:t>przekształca</a:t>
            </a:r>
            <a:r>
              <a:rPr lang="en-US" b="1" dirty="0"/>
              <a:t> </a:t>
            </a:r>
            <a:r>
              <a:rPr lang="en-US" b="1" dirty="0" err="1"/>
              <a:t>środowisko</a:t>
            </a:r>
            <a:r>
              <a:rPr lang="en-US" b="1" dirty="0"/>
              <a:t>, w </a:t>
            </a:r>
            <a:r>
              <a:rPr lang="en-US" b="1" dirty="0" err="1"/>
              <a:t>którym</a:t>
            </a:r>
            <a:r>
              <a:rPr lang="en-US" b="1" dirty="0"/>
              <a:t> </a:t>
            </a:r>
            <a:r>
              <a:rPr lang="en-US" b="1" dirty="0" err="1"/>
              <a:t>żyje</a:t>
            </a:r>
            <a:r>
              <a:rPr lang="en-US" b="1" dirty="0"/>
              <a:t>.</a:t>
            </a:r>
          </a:p>
          <a:p>
            <a:pPr indent="-228600">
              <a:lnSpc>
                <a:spcPct val="90000"/>
              </a:lnSpc>
              <a:spcAft>
                <a:spcPts val="600"/>
              </a:spcAft>
              <a:buFont typeface="Arial" panose="020B0604020202020204" pitchFamily="34" charset="0"/>
              <a:buChar char="•"/>
            </a:pPr>
            <a:r>
              <a:rPr lang="en-US" b="1" dirty="0" err="1"/>
              <a:t>Zmodyfikował</a:t>
            </a:r>
            <a:r>
              <a:rPr lang="en-US" b="1" dirty="0"/>
              <a:t> on </a:t>
            </a:r>
            <a:r>
              <a:rPr lang="en-US" b="1" dirty="0" err="1"/>
              <a:t>środowisko</a:t>
            </a:r>
            <a:r>
              <a:rPr lang="en-US" b="1" dirty="0"/>
              <a:t> </a:t>
            </a:r>
            <a:r>
              <a:rPr lang="en-US" b="1" dirty="0" err="1"/>
              <a:t>bytowania</a:t>
            </a:r>
            <a:r>
              <a:rPr lang="en-US" b="1" dirty="0"/>
              <a:t> </a:t>
            </a:r>
            <a:r>
              <a:rPr lang="en-US" b="1" dirty="0" err="1"/>
              <a:t>niemal</a:t>
            </a:r>
            <a:r>
              <a:rPr lang="en-US" b="1" dirty="0"/>
              <a:t> </a:t>
            </a:r>
            <a:r>
              <a:rPr lang="en-US" b="1" dirty="0" err="1"/>
              <a:t>wszystkich</a:t>
            </a:r>
            <a:r>
              <a:rPr lang="en-US" b="1" dirty="0"/>
              <a:t> </a:t>
            </a:r>
            <a:r>
              <a:rPr lang="en-US" b="1" dirty="0" err="1"/>
              <a:t>organizmów</a:t>
            </a:r>
            <a:r>
              <a:rPr lang="en-US" b="1" dirty="0"/>
              <a:t>. Z </a:t>
            </a:r>
            <a:r>
              <a:rPr lang="en-US" b="1" dirty="0" err="1"/>
              <a:t>uwagi</a:t>
            </a:r>
            <a:r>
              <a:rPr lang="en-US" b="1" dirty="0"/>
              <a:t> </a:t>
            </a:r>
            <a:r>
              <a:rPr lang="en-US" b="1" dirty="0" err="1"/>
              <a:t>na</a:t>
            </a:r>
            <a:r>
              <a:rPr lang="en-US" b="1" dirty="0"/>
              <a:t> to, </a:t>
            </a:r>
            <a:r>
              <a:rPr lang="en-US" b="1" dirty="0" err="1"/>
              <a:t>że</a:t>
            </a:r>
            <a:r>
              <a:rPr lang="en-US" b="1" dirty="0"/>
              <a:t> </a:t>
            </a:r>
            <a:r>
              <a:rPr lang="en-US" b="1" dirty="0" err="1"/>
              <a:t>te</a:t>
            </a:r>
            <a:r>
              <a:rPr lang="en-US" b="1" dirty="0"/>
              <a:t> </a:t>
            </a:r>
            <a:r>
              <a:rPr lang="en-US" b="1" dirty="0" err="1"/>
              <a:t>przeobrażenia</a:t>
            </a:r>
            <a:r>
              <a:rPr lang="en-US" b="1" dirty="0"/>
              <a:t> </a:t>
            </a:r>
            <a:r>
              <a:rPr lang="en-US" b="1" dirty="0" err="1"/>
              <a:t>mają</a:t>
            </a:r>
            <a:r>
              <a:rPr lang="en-US" b="1" dirty="0"/>
              <a:t> </a:t>
            </a:r>
            <a:r>
              <a:rPr lang="en-US" b="1" dirty="0" err="1"/>
              <a:t>charakter</a:t>
            </a:r>
            <a:r>
              <a:rPr lang="en-US" b="1" dirty="0"/>
              <a:t> </a:t>
            </a:r>
            <a:r>
              <a:rPr lang="en-US" b="1" dirty="0" err="1"/>
              <a:t>destrukcyjny</a:t>
            </a:r>
            <a:r>
              <a:rPr lang="en-US" b="1" dirty="0"/>
              <a:t>, </a:t>
            </a:r>
            <a:r>
              <a:rPr lang="en-US" b="1" dirty="0" err="1"/>
              <a:t>coraz</a:t>
            </a:r>
            <a:r>
              <a:rPr lang="en-US" b="1" dirty="0"/>
              <a:t> </a:t>
            </a:r>
            <a:r>
              <a:rPr lang="en-US" b="1" dirty="0" err="1"/>
              <a:t>częściej</a:t>
            </a:r>
            <a:r>
              <a:rPr lang="en-US" b="1" dirty="0"/>
              <a:t> </a:t>
            </a:r>
            <a:r>
              <a:rPr lang="en-US" b="1" dirty="0" err="1"/>
              <a:t>podejmuje</a:t>
            </a:r>
            <a:r>
              <a:rPr lang="en-US" b="1" dirty="0"/>
              <a:t> </a:t>
            </a:r>
            <a:r>
              <a:rPr lang="en-US" b="1" dirty="0" err="1"/>
              <a:t>się</a:t>
            </a:r>
            <a:r>
              <a:rPr lang="en-US" b="1" dirty="0"/>
              <a:t> </a:t>
            </a:r>
            <a:r>
              <a:rPr lang="en-US" b="1" dirty="0" err="1"/>
              <a:t>próby</a:t>
            </a:r>
            <a:r>
              <a:rPr lang="en-US" b="1" dirty="0"/>
              <a:t> ich </a:t>
            </a:r>
            <a:r>
              <a:rPr lang="en-US" b="1" dirty="0" err="1"/>
              <a:t>zminimalizowania</a:t>
            </a:r>
            <a:r>
              <a:rPr lang="en-US" b="1" dirty="0"/>
              <a:t>.</a:t>
            </a:r>
          </a:p>
          <a:p>
            <a:pPr indent="-228600">
              <a:lnSpc>
                <a:spcPct val="90000"/>
              </a:lnSpc>
              <a:spcAft>
                <a:spcPts val="600"/>
              </a:spcAft>
              <a:buFont typeface="Arial" panose="020B0604020202020204" pitchFamily="34" charset="0"/>
              <a:buChar char="•"/>
            </a:pPr>
            <a:r>
              <a:rPr lang="en-US" b="1" dirty="0" err="1">
                <a:highlight>
                  <a:srgbClr val="FFFF00"/>
                </a:highlight>
              </a:rPr>
              <a:t>Służą</a:t>
            </a:r>
            <a:r>
              <a:rPr lang="en-US" b="1" dirty="0">
                <a:highlight>
                  <a:srgbClr val="FFFF00"/>
                </a:highlight>
              </a:rPr>
              <a:t> </a:t>
            </a:r>
            <a:r>
              <a:rPr lang="en-US" b="1" dirty="0" err="1">
                <a:highlight>
                  <a:srgbClr val="FFFF00"/>
                </a:highlight>
              </a:rPr>
              <a:t>temu</a:t>
            </a:r>
            <a:r>
              <a:rPr lang="en-US" b="1" dirty="0">
                <a:highlight>
                  <a:srgbClr val="FFFF00"/>
                </a:highlight>
              </a:rPr>
              <a:t> m.in. </a:t>
            </a:r>
            <a:r>
              <a:rPr lang="en-US" b="1" dirty="0"/>
              <a:t>: </a:t>
            </a:r>
          </a:p>
          <a:p>
            <a:pPr marL="285750" indent="-228600">
              <a:lnSpc>
                <a:spcPct val="90000"/>
              </a:lnSpc>
              <a:spcAft>
                <a:spcPts val="600"/>
              </a:spcAft>
              <a:buFont typeface="Arial" panose="020B0604020202020204" pitchFamily="34" charset="0"/>
              <a:buChar char="•"/>
            </a:pPr>
            <a:r>
              <a:rPr lang="en-US" b="1" dirty="0"/>
              <a:t> </a:t>
            </a:r>
            <a:r>
              <a:rPr lang="en-US" b="1" dirty="0" err="1"/>
              <a:t>rozliczne</a:t>
            </a:r>
            <a:r>
              <a:rPr lang="en-US" b="1" dirty="0"/>
              <a:t> </a:t>
            </a:r>
            <a:r>
              <a:rPr lang="en-US" b="1" dirty="0" err="1"/>
              <a:t>akty</a:t>
            </a:r>
            <a:r>
              <a:rPr lang="en-US" b="1" dirty="0"/>
              <a:t> </a:t>
            </a:r>
            <a:r>
              <a:rPr lang="en-US" b="1" dirty="0" err="1"/>
              <a:t>prawe</a:t>
            </a:r>
            <a:r>
              <a:rPr lang="en-US" b="1" dirty="0"/>
              <a:t>,</a:t>
            </a:r>
          </a:p>
          <a:p>
            <a:pPr marL="285750" indent="-228600">
              <a:lnSpc>
                <a:spcPct val="90000"/>
              </a:lnSpc>
              <a:spcAft>
                <a:spcPts val="600"/>
              </a:spcAft>
              <a:buFont typeface="Arial" panose="020B0604020202020204" pitchFamily="34" charset="0"/>
              <a:buChar char="•"/>
            </a:pPr>
            <a:r>
              <a:rPr lang="en-US" b="1" dirty="0"/>
              <a:t> </a:t>
            </a:r>
            <a:r>
              <a:rPr lang="en-US" b="1" dirty="0" err="1"/>
              <a:t>powstające</a:t>
            </a:r>
            <a:r>
              <a:rPr lang="en-US" b="1" dirty="0"/>
              <a:t> </a:t>
            </a:r>
            <a:r>
              <a:rPr lang="en-US" b="1" dirty="0" err="1"/>
              <a:t>coraz</a:t>
            </a:r>
            <a:r>
              <a:rPr lang="en-US" b="1" dirty="0"/>
              <a:t> </a:t>
            </a:r>
            <a:r>
              <a:rPr lang="en-US" b="1" dirty="0" err="1"/>
              <a:t>częściej</a:t>
            </a:r>
            <a:r>
              <a:rPr lang="en-US" b="1" dirty="0"/>
              <a:t> </a:t>
            </a:r>
            <a:r>
              <a:rPr lang="en-US" b="1" dirty="0" err="1"/>
              <a:t>na</a:t>
            </a:r>
            <a:r>
              <a:rPr lang="en-US" b="1" dirty="0"/>
              <a:t> forum </a:t>
            </a:r>
            <a:r>
              <a:rPr lang="en-US" b="1" dirty="0" err="1"/>
              <a:t>międzynarodowym</a:t>
            </a:r>
            <a:endParaRPr lang="en-US" b="1" dirty="0"/>
          </a:p>
          <a:p>
            <a:pPr marL="285750" indent="-228600">
              <a:lnSpc>
                <a:spcPct val="90000"/>
              </a:lnSpc>
              <a:spcAft>
                <a:spcPts val="600"/>
              </a:spcAft>
              <a:buFont typeface="Arial" panose="020B0604020202020204" pitchFamily="34" charset="0"/>
              <a:buChar char="•"/>
            </a:pPr>
            <a:r>
              <a:rPr lang="en-US" b="1" dirty="0"/>
              <a:t> </a:t>
            </a:r>
            <a:r>
              <a:rPr lang="en-US" b="1" dirty="0" err="1"/>
              <a:t>prowadzenie</a:t>
            </a:r>
            <a:r>
              <a:rPr lang="en-US" b="1" dirty="0"/>
              <a:t> </a:t>
            </a:r>
            <a:r>
              <a:rPr lang="en-US" b="1" dirty="0" err="1"/>
              <a:t>monitoringu</a:t>
            </a:r>
            <a:r>
              <a:rPr lang="en-US" b="1" dirty="0"/>
              <a:t> </a:t>
            </a:r>
            <a:r>
              <a:rPr lang="en-US" b="1" dirty="0" err="1"/>
              <a:t>środowiska</a:t>
            </a:r>
            <a:endParaRPr lang="en-US" b="1" dirty="0"/>
          </a:p>
          <a:p>
            <a:pPr marL="285750" indent="-228600">
              <a:lnSpc>
                <a:spcPct val="90000"/>
              </a:lnSpc>
              <a:spcAft>
                <a:spcPts val="600"/>
              </a:spcAft>
              <a:buFont typeface="Arial" panose="020B0604020202020204" pitchFamily="34" charset="0"/>
              <a:buChar char="•"/>
            </a:pPr>
            <a:r>
              <a:rPr lang="en-US" b="1" dirty="0"/>
              <a:t> </a:t>
            </a:r>
            <a:r>
              <a:rPr lang="en-US" b="1" dirty="0" err="1"/>
              <a:t>tworzenie</a:t>
            </a:r>
            <a:r>
              <a:rPr lang="en-US" b="1" dirty="0"/>
              <a:t> </a:t>
            </a:r>
            <a:r>
              <a:rPr lang="en-US" b="1" dirty="0" err="1"/>
              <a:t>obszarów</a:t>
            </a:r>
            <a:r>
              <a:rPr lang="en-US" b="1" dirty="0"/>
              <a:t> </a:t>
            </a:r>
            <a:r>
              <a:rPr lang="en-US" b="1" dirty="0" err="1"/>
              <a:t>chronionych</a:t>
            </a:r>
            <a:endParaRPr lang="en-US" b="1" dirty="0"/>
          </a:p>
          <a:p>
            <a:pPr marL="285750" indent="-228600">
              <a:lnSpc>
                <a:spcPct val="90000"/>
              </a:lnSpc>
              <a:spcAft>
                <a:spcPts val="600"/>
              </a:spcAft>
              <a:buFont typeface="Arial" panose="020B0604020202020204" pitchFamily="34" charset="0"/>
              <a:buChar char="•"/>
            </a:pPr>
            <a:r>
              <a:rPr lang="en-US" b="1" dirty="0" err="1"/>
              <a:t>zaniechanie</a:t>
            </a:r>
            <a:r>
              <a:rPr lang="en-US" b="1" dirty="0"/>
              <a:t> </a:t>
            </a:r>
            <a:r>
              <a:rPr lang="en-US" b="1" dirty="0" err="1"/>
              <a:t>produkcji</a:t>
            </a:r>
            <a:r>
              <a:rPr lang="en-US" b="1" dirty="0"/>
              <a:t> </a:t>
            </a:r>
            <a:r>
              <a:rPr lang="en-US" b="1" dirty="0" err="1"/>
              <a:t>i</a:t>
            </a:r>
            <a:r>
              <a:rPr lang="en-US" b="1" dirty="0"/>
              <a:t> </a:t>
            </a:r>
            <a:r>
              <a:rPr lang="en-US" b="1" dirty="0" err="1"/>
              <a:t>stosowania</a:t>
            </a:r>
            <a:r>
              <a:rPr lang="en-US" b="1" dirty="0"/>
              <a:t> </a:t>
            </a:r>
            <a:r>
              <a:rPr lang="en-US" b="1" dirty="0" err="1"/>
              <a:t>różnych</a:t>
            </a:r>
            <a:r>
              <a:rPr lang="en-US" b="1" dirty="0"/>
              <a:t> </a:t>
            </a:r>
            <a:r>
              <a:rPr lang="en-US" b="1" dirty="0" err="1"/>
              <a:t>substancji</a:t>
            </a:r>
            <a:endParaRPr lang="en-US" b="1" dirty="0"/>
          </a:p>
          <a:p>
            <a:pPr marL="285750" indent="-228600">
              <a:lnSpc>
                <a:spcPct val="90000"/>
              </a:lnSpc>
              <a:spcAft>
                <a:spcPts val="600"/>
              </a:spcAft>
              <a:buFont typeface="Arial" panose="020B0604020202020204" pitchFamily="34" charset="0"/>
              <a:buChar char="•"/>
            </a:pPr>
            <a:r>
              <a:rPr lang="en-US" b="1" dirty="0" err="1"/>
              <a:t>wykorzystywanie</a:t>
            </a:r>
            <a:r>
              <a:rPr lang="en-US" b="1" dirty="0"/>
              <a:t> </a:t>
            </a:r>
            <a:r>
              <a:rPr lang="en-US" b="1" dirty="0" err="1"/>
              <a:t>alternatywnych</a:t>
            </a:r>
            <a:r>
              <a:rPr lang="en-US" b="1" dirty="0"/>
              <a:t> </a:t>
            </a:r>
            <a:r>
              <a:rPr lang="en-US" b="1" dirty="0" err="1"/>
              <a:t>źródeł</a:t>
            </a:r>
            <a:r>
              <a:rPr lang="en-US" b="1" dirty="0"/>
              <a:t> </a:t>
            </a:r>
            <a:r>
              <a:rPr lang="en-US" b="1" dirty="0" err="1"/>
              <a:t>energii</a:t>
            </a:r>
            <a:r>
              <a:rPr lang="en-US" b="1" dirty="0"/>
              <a:t> </a:t>
            </a:r>
          </a:p>
          <a:p>
            <a:pPr marL="285750" indent="-228600">
              <a:lnSpc>
                <a:spcPct val="90000"/>
              </a:lnSpc>
              <a:spcAft>
                <a:spcPts val="600"/>
              </a:spcAft>
              <a:buFont typeface="Arial" panose="020B0604020202020204" pitchFamily="34" charset="0"/>
              <a:buChar char="•"/>
            </a:pPr>
            <a:r>
              <a:rPr lang="en-US" b="1" dirty="0" err="1"/>
              <a:t>wprowadzanie</a:t>
            </a:r>
            <a:r>
              <a:rPr lang="en-US" b="1" dirty="0"/>
              <a:t> </a:t>
            </a:r>
            <a:r>
              <a:rPr lang="en-US" b="1" dirty="0" err="1"/>
              <a:t>energooszczędnych</a:t>
            </a:r>
            <a:r>
              <a:rPr lang="en-US" b="1" dirty="0"/>
              <a:t> </a:t>
            </a:r>
            <a:r>
              <a:rPr lang="en-US" b="1" dirty="0" err="1"/>
              <a:t>i</a:t>
            </a:r>
            <a:r>
              <a:rPr lang="en-US" b="1" dirty="0"/>
              <a:t> </a:t>
            </a:r>
            <a:r>
              <a:rPr lang="en-US" b="1" dirty="0" err="1"/>
              <a:t>bezpiecznych</a:t>
            </a:r>
            <a:r>
              <a:rPr lang="en-US" b="1" dirty="0"/>
              <a:t> </a:t>
            </a:r>
            <a:r>
              <a:rPr lang="en-US" b="1" dirty="0" err="1"/>
              <a:t>środowiskowo</a:t>
            </a:r>
            <a:r>
              <a:rPr lang="en-US" b="1" dirty="0"/>
              <a:t> </a:t>
            </a:r>
            <a:r>
              <a:rPr lang="en-US" b="1" dirty="0" err="1"/>
              <a:t>technologii</a:t>
            </a:r>
            <a:endParaRPr lang="en-US" b="1" dirty="0"/>
          </a:p>
          <a:p>
            <a:pPr marL="285750" indent="-228600">
              <a:lnSpc>
                <a:spcPct val="90000"/>
              </a:lnSpc>
              <a:spcAft>
                <a:spcPts val="600"/>
              </a:spcAft>
              <a:buFont typeface="Arial" panose="020B0604020202020204" pitchFamily="34" charset="0"/>
              <a:buChar char="•"/>
            </a:pPr>
            <a:r>
              <a:rPr lang="en-US" b="1" dirty="0" err="1"/>
              <a:t>rozmaite</a:t>
            </a:r>
            <a:r>
              <a:rPr lang="en-US" b="1" dirty="0"/>
              <a:t> </a:t>
            </a:r>
            <a:r>
              <a:rPr lang="en-US" b="1" dirty="0" err="1"/>
              <a:t>prace</a:t>
            </a:r>
            <a:r>
              <a:rPr lang="en-US" b="1" dirty="0"/>
              <a:t> </a:t>
            </a:r>
            <a:r>
              <a:rPr lang="en-US" b="1" dirty="0" err="1"/>
              <a:t>rekultywacyjne</a:t>
            </a:r>
            <a:endParaRPr lang="en-US" b="1" dirty="0"/>
          </a:p>
          <a:p>
            <a:pPr marL="285750"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381248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973A2E6-2466-BA41-B944-954347935EB5}"/>
              </a:ext>
            </a:extLst>
          </p:cNvPr>
          <p:cNvSpPr>
            <a:spLocks noGrp="1"/>
          </p:cNvSpPr>
          <p:nvPr>
            <p:ph idx="1"/>
          </p:nvPr>
        </p:nvSpPr>
        <p:spPr>
          <a:xfrm>
            <a:off x="658428" y="597231"/>
            <a:ext cx="6858000" cy="5334000"/>
          </a:xfrm>
        </p:spPr>
        <p:txBody>
          <a:bodyPr>
            <a:normAutofit fontScale="70000" lnSpcReduction="20000"/>
          </a:bodyPr>
          <a:lstStyle/>
          <a:p>
            <a:r>
              <a:rPr lang="pl-PL" b="1"/>
              <a:t>Do</a:t>
            </a:r>
            <a:r>
              <a:rPr lang="pl-PL"/>
              <a:t> </a:t>
            </a:r>
            <a:r>
              <a:rPr lang="pl-PL" b="1">
                <a:solidFill>
                  <a:srgbClr val="FFC000"/>
                </a:solidFill>
              </a:rPr>
              <a:t>zewnętrznych</a:t>
            </a:r>
            <a:r>
              <a:rPr lang="pl-PL"/>
              <a:t> </a:t>
            </a:r>
            <a:r>
              <a:rPr lang="pl-PL" b="1"/>
              <a:t>czynników generujących zmiany klimatu zaliczyć można  : zmiany w dopływie promieniowania słonecznego, </a:t>
            </a:r>
            <a:r>
              <a:rPr lang="pl-PL" b="1" dirty="0"/>
              <a:t> </a:t>
            </a:r>
            <a:r>
              <a:rPr lang="pl-PL" b="1"/>
              <a:t>zmiany konfiguracji lądów i oceanów, tworzenie się i  zanikanie prądów morskich, </a:t>
            </a:r>
            <a:r>
              <a:rPr lang="pl-PL" b="1" dirty="0"/>
              <a:t>ewolucje </a:t>
            </a:r>
            <a:r>
              <a:rPr lang="pl-PL" b="1"/>
              <a:t>biosfery, zmiany składu atmosfery, erupcje wulkaniczne, a w okresie ostatnich kilkuset lat również działalność człowieka.</a:t>
            </a:r>
          </a:p>
          <a:p>
            <a:pPr marL="0" indent="0">
              <a:buNone/>
            </a:pPr>
            <a:r>
              <a:rPr lang="pl-PL" b="1"/>
              <a:t>     Zmiany klimatyczne są</a:t>
            </a:r>
            <a:r>
              <a:rPr lang="pl-PL" b="1" dirty="0"/>
              <a:t> też</a:t>
            </a:r>
            <a:r>
              <a:rPr lang="pl-PL" b="1"/>
              <a:t> </a:t>
            </a:r>
            <a:r>
              <a:rPr lang="pl-PL" b="1">
                <a:solidFill>
                  <a:srgbClr val="FFC000"/>
                </a:solidFill>
              </a:rPr>
              <a:t>wewnątrz</a:t>
            </a:r>
            <a:r>
              <a:rPr lang="pl-PL"/>
              <a:t> </a:t>
            </a:r>
            <a:r>
              <a:rPr lang="pl-PL" b="1"/>
              <a:t>systemu klimatycznego poprzez skomplikowany układ sprzężeń zwrotnych, które wzmacniają bądź osłabiają działanie początkowego czynnika zaburzającego równowagę.</a:t>
            </a:r>
          </a:p>
          <a:p>
            <a:r>
              <a:rPr lang="pl-PL" b="1">
                <a:solidFill>
                  <a:srgbClr val="FFC000"/>
                </a:solidFill>
              </a:rPr>
              <a:t>Dodatnie sprzężenia zwrotne</a:t>
            </a:r>
            <a:r>
              <a:rPr lang="pl-PL"/>
              <a:t> </a:t>
            </a:r>
            <a:r>
              <a:rPr lang="pl-PL" b="1"/>
              <a:t>prowadzą często do zasadniczych zmian klimatycznych takich jak spadek ilości ciepła pochłoniętego przez powierzchnię Ziemi, co pogłębia ochłodzenie i prowadzi do dalszego wzrostu pokrywy śnieżnej.</a:t>
            </a:r>
          </a:p>
          <a:p>
            <a:r>
              <a:rPr lang="pl-PL" b="1">
                <a:solidFill>
                  <a:srgbClr val="FFC000"/>
                </a:solidFill>
              </a:rPr>
              <a:t>Ujemne sprzężenia zwrotne</a:t>
            </a:r>
            <a:r>
              <a:rPr lang="pl-PL"/>
              <a:t> </a:t>
            </a:r>
            <a:r>
              <a:rPr lang="pl-PL" b="1"/>
              <a:t>prowadzą natomiast do stabilizacji klimatu.</a:t>
            </a:r>
          </a:p>
        </p:txBody>
      </p:sp>
      <p:sp>
        <p:nvSpPr>
          <p:cNvPr id="4" name="Symbol zastępczy tekstu 3">
            <a:extLst>
              <a:ext uri="{FF2B5EF4-FFF2-40B4-BE49-F238E27FC236}">
                <a16:creationId xmlns:a16="http://schemas.microsoft.com/office/drawing/2014/main" id="{FCD147C8-A44D-5747-A752-2BB36443661D}"/>
              </a:ext>
            </a:extLst>
          </p:cNvPr>
          <p:cNvSpPr>
            <a:spLocks noGrp="1"/>
          </p:cNvSpPr>
          <p:nvPr>
            <p:ph type="body" sz="half" idx="2"/>
          </p:nvPr>
        </p:nvSpPr>
        <p:spPr>
          <a:xfrm>
            <a:off x="8411688" y="609601"/>
            <a:ext cx="3121884" cy="5321630"/>
          </a:xfrm>
        </p:spPr>
        <p:txBody>
          <a:bodyPr/>
          <a:lstStyle/>
          <a:p>
            <a:r>
              <a:rPr lang="pl-PL" b="1" i="1" u="sng">
                <a:solidFill>
                  <a:schemeClr val="accent3"/>
                </a:solidFill>
              </a:rPr>
              <a:t>W historii Ziemii klimat ulegał licznym zmianom, zachodzącym dzięki oddziaływaniom zewnętrznym na system klimatyczny lub wytworzonym wewnątrz tego systemu</a:t>
            </a:r>
            <a:r>
              <a:rPr lang="pl-PL" b="1"/>
              <a:t>.</a:t>
            </a:r>
          </a:p>
          <a:p>
            <a:endParaRPr lang="pl-PL" b="1" i="1"/>
          </a:p>
        </p:txBody>
      </p:sp>
      <p:pic>
        <p:nvPicPr>
          <p:cNvPr id="1026" name="Picture 2" descr="Zobacz obraz źródłowy">
            <a:extLst>
              <a:ext uri="{FF2B5EF4-FFF2-40B4-BE49-F238E27FC236}">
                <a16:creationId xmlns:a16="http://schemas.microsoft.com/office/drawing/2014/main" id="{CA98FB6E-8299-4617-A9ED-853014F83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342" y="2796945"/>
            <a:ext cx="3459670" cy="358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30C0907F-BBA4-4667-8275-F5AE2EC7633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Dziękuje za uwagę</a:t>
            </a:r>
            <a:br>
              <a:rPr lang="en-US" sz="4800" kern="1200">
                <a:solidFill>
                  <a:srgbClr val="FFFFFF"/>
                </a:solidFill>
                <a:latin typeface="+mj-lt"/>
                <a:ea typeface="+mj-ea"/>
                <a:cs typeface="+mj-cs"/>
              </a:rPr>
            </a:br>
            <a:r>
              <a:rPr lang="en-US" sz="4800" kern="1200">
                <a:solidFill>
                  <a:srgbClr val="FFFFFF"/>
                </a:solidFill>
                <a:latin typeface="+mj-lt"/>
                <a:ea typeface="+mj-ea"/>
                <a:cs typeface="+mj-cs"/>
              </a:rPr>
              <a:t>Barbara Wójcik kl.2A</a:t>
            </a:r>
          </a:p>
        </p:txBody>
      </p:sp>
    </p:spTree>
    <p:extLst>
      <p:ext uri="{BB962C8B-B14F-4D97-AF65-F5344CB8AC3E}">
        <p14:creationId xmlns:p14="http://schemas.microsoft.com/office/powerpoint/2010/main" val="167951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Żarówka na żółtym tle z naszkicowanymi promieniami światła i przewodem">
            <a:extLst>
              <a:ext uri="{FF2B5EF4-FFF2-40B4-BE49-F238E27FC236}">
                <a16:creationId xmlns:a16="http://schemas.microsoft.com/office/drawing/2014/main" id="{166AE99C-2E5C-4976-A721-034549972665}"/>
              </a:ext>
            </a:extLst>
          </p:cNvPr>
          <p:cNvPicPr>
            <a:picLocks noChangeAspect="1"/>
          </p:cNvPicPr>
          <p:nvPr/>
        </p:nvPicPr>
        <p:blipFill rotWithShape="1">
          <a:blip r:embed="rId2"/>
          <a:srcRect t="8537"/>
          <a:stretch/>
        </p:blipFill>
        <p:spPr>
          <a:xfrm>
            <a:off x="-1" y="10"/>
            <a:ext cx="12192000" cy="6857988"/>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7AA8C61-51DD-4B06-B1C2-4ED9B436E64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cap="all" spc="-100">
                <a:solidFill>
                  <a:schemeClr val="tx1">
                    <a:lumMod val="85000"/>
                    <a:lumOff val="15000"/>
                  </a:schemeClr>
                </a:solidFill>
              </a:rPr>
              <a:t>Metody badań zmian klimatycznych</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3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A5ACDF-1872-D24A-81A2-56533CE2A4B7}"/>
              </a:ext>
            </a:extLst>
          </p:cNvPr>
          <p:cNvSpPr>
            <a:spLocks noGrp="1"/>
          </p:cNvSpPr>
          <p:nvPr>
            <p:ph type="title"/>
          </p:nvPr>
        </p:nvSpPr>
        <p:spPr/>
        <p:txBody>
          <a:bodyPr/>
          <a:lstStyle/>
          <a:p>
            <a:r>
              <a:rPr lang="pl-PL">
                <a:solidFill>
                  <a:srgbClr val="FFC000"/>
                </a:solidFill>
              </a:rPr>
              <a:t>Metody badań zmian klimatu </a:t>
            </a:r>
          </a:p>
        </p:txBody>
      </p:sp>
      <p:sp>
        <p:nvSpPr>
          <p:cNvPr id="3" name="Symbol zastępczy zawartości 2">
            <a:extLst>
              <a:ext uri="{FF2B5EF4-FFF2-40B4-BE49-F238E27FC236}">
                <a16:creationId xmlns:a16="http://schemas.microsoft.com/office/drawing/2014/main" id="{D964FB13-3302-094C-A37D-7227223AD963}"/>
              </a:ext>
            </a:extLst>
          </p:cNvPr>
          <p:cNvSpPr>
            <a:spLocks noGrp="1"/>
          </p:cNvSpPr>
          <p:nvPr>
            <p:ph idx="1"/>
          </p:nvPr>
        </p:nvSpPr>
        <p:spPr/>
        <p:txBody>
          <a:bodyPr>
            <a:normAutofit fontScale="55000" lnSpcReduction="20000"/>
          </a:bodyPr>
          <a:lstStyle/>
          <a:p>
            <a:r>
              <a:rPr lang="pl-PL" b="1">
                <a:solidFill>
                  <a:schemeClr val="accent2"/>
                </a:solidFill>
              </a:rPr>
              <a:t>Dane instrumentalne</a:t>
            </a:r>
            <a:r>
              <a:rPr lang="pl-PL">
                <a:solidFill>
                  <a:schemeClr val="accent2"/>
                </a:solidFill>
              </a:rPr>
              <a:t> </a:t>
            </a:r>
            <a:r>
              <a:rPr lang="pl-PL"/>
              <a:t>– </a:t>
            </a:r>
            <a:r>
              <a:rPr lang="pl-PL" b="1"/>
              <a:t>wyniki pomiarów wykonanych przy pomocy przyrządów : barometrów, termometrów, deszczomierzy, wiatromierzy, solarymetrów. Termometr i barometr wynaleziono jednak dopiero w połowie XVII w. , a przyrządy do pomiaru promieniowania słonecznego pojawiły się jeszcze później. Najwcześniej, bo kilka tysięcy lat temu, zbudowano deszczomierz i wiatromierz.</a:t>
            </a:r>
          </a:p>
          <a:p>
            <a:r>
              <a:rPr lang="pl-PL" b="1">
                <a:solidFill>
                  <a:schemeClr val="accent2"/>
                </a:solidFill>
              </a:rPr>
              <a:t>Dane historyczne </a:t>
            </a:r>
            <a:r>
              <a:rPr lang="pl-PL"/>
              <a:t>– </a:t>
            </a:r>
            <a:r>
              <a:rPr lang="pl-PL" b="1"/>
              <a:t>są to zapiski dotyczące bezpośrednio bądź pośrednio pogody. Dokonywano ich w dziennikach okrętowych, księgach klasztornych i na marginesach kalendarzy.</a:t>
            </a:r>
          </a:p>
          <a:p>
            <a:r>
              <a:rPr lang="pl-PL" b="1">
                <a:solidFill>
                  <a:schemeClr val="accent2"/>
                </a:solidFill>
              </a:rPr>
              <a:t>Metody dendrologiczne </a:t>
            </a:r>
            <a:r>
              <a:rPr lang="pl-PL"/>
              <a:t>– </a:t>
            </a:r>
            <a:r>
              <a:rPr lang="pl-PL" b="1"/>
              <a:t>polegają na mierzeniu grubości i gęstości przyrostów pierścieni drzew. W wielu regionach świata wzrost drzew jest silnie zależny od przebiegu pogody. W klimacie suchym czynnikiem decydującym o przyrostach jest opad, w kłamcie chłodnym – temperatura. Aby, cofnąć się jeszcze dalej, musimy korzystać z </a:t>
            </a:r>
            <a:r>
              <a:rPr lang="pl-PL" b="1">
                <a:solidFill>
                  <a:schemeClr val="accent2"/>
                </a:solidFill>
              </a:rPr>
              <a:t>metod pośrednich</a:t>
            </a:r>
            <a:r>
              <a:rPr lang="pl-PL" b="1"/>
              <a:t>. np. mapy, książki i czasopisma, GPS,GIS, zestawienia statystyczne oraz rysunki, fotografie i inne materiały z zakresu geografii.</a:t>
            </a:r>
          </a:p>
        </p:txBody>
      </p:sp>
      <p:sp>
        <p:nvSpPr>
          <p:cNvPr id="4" name="Symbol zastępczy tekstu 3">
            <a:extLst>
              <a:ext uri="{FF2B5EF4-FFF2-40B4-BE49-F238E27FC236}">
                <a16:creationId xmlns:a16="http://schemas.microsoft.com/office/drawing/2014/main" id="{0FC82E0C-ECCC-C94F-9F5C-9E88A5ADEDC2}"/>
              </a:ext>
            </a:extLst>
          </p:cNvPr>
          <p:cNvSpPr>
            <a:spLocks noGrp="1"/>
          </p:cNvSpPr>
          <p:nvPr>
            <p:ph type="body" sz="half" idx="2"/>
          </p:nvPr>
        </p:nvSpPr>
        <p:spPr/>
        <p:txBody>
          <a:bodyPr/>
          <a:lstStyle/>
          <a:p>
            <a:pPr marL="285750" indent="-285750">
              <a:buFont typeface="Arial" panose="020B0604020202020204" pitchFamily="34" charset="0"/>
              <a:buChar char="•"/>
            </a:pPr>
            <a:r>
              <a:rPr lang="pl-PL" b="1"/>
              <a:t>Dane instrumentalne</a:t>
            </a:r>
          </a:p>
          <a:p>
            <a:pPr marL="285750" indent="-285750">
              <a:buFont typeface="Arial" panose="020B0604020202020204" pitchFamily="34" charset="0"/>
              <a:buChar char="•"/>
            </a:pPr>
            <a:r>
              <a:rPr lang="pl-PL" b="1"/>
              <a:t>Dane historyczne</a:t>
            </a:r>
          </a:p>
          <a:p>
            <a:pPr marL="285750" indent="-285750">
              <a:buFont typeface="Arial" panose="020B0604020202020204" pitchFamily="34" charset="0"/>
              <a:buChar char="•"/>
            </a:pPr>
            <a:r>
              <a:rPr lang="pl-PL" b="1"/>
              <a:t>Metody dendrologiczne</a:t>
            </a:r>
          </a:p>
          <a:p>
            <a:pPr marL="285750" indent="-285750">
              <a:buFont typeface="Arial" panose="020B0604020202020204" pitchFamily="34" charset="0"/>
              <a:buChar char="•"/>
            </a:pPr>
            <a:r>
              <a:rPr lang="pl-PL" b="1"/>
              <a:t>Metody pośrednie</a:t>
            </a:r>
          </a:p>
        </p:txBody>
      </p:sp>
      <p:pic>
        <p:nvPicPr>
          <p:cNvPr id="2050" name="Picture 2" descr="Obraz znaleziony dla: lisc">
            <a:extLst>
              <a:ext uri="{FF2B5EF4-FFF2-40B4-BE49-F238E27FC236}">
                <a16:creationId xmlns:a16="http://schemas.microsoft.com/office/drawing/2014/main" id="{F1108AD0-7B0D-4668-93C4-BCEBCE841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46" y="3858909"/>
            <a:ext cx="2270590" cy="18946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braz znaleziony dla: probowka">
            <a:extLst>
              <a:ext uri="{FF2B5EF4-FFF2-40B4-BE49-F238E27FC236}">
                <a16:creationId xmlns:a16="http://schemas.microsoft.com/office/drawing/2014/main" id="{3C94AE29-667B-4517-BE87-9C9796636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59" y="3862131"/>
            <a:ext cx="1551353" cy="200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52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07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52F1E7B-54BB-4575-8375-16671D73BAC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kern="1200" cap="all" spc="-100">
                <a:solidFill>
                  <a:srgbClr val="FFFFFF"/>
                </a:solidFill>
                <a:latin typeface="+mj-lt"/>
                <a:ea typeface="+mj-ea"/>
                <a:cs typeface="+mj-cs"/>
              </a:rPr>
              <a:t>Czynniki astronomiczne zmian klimatu</a:t>
            </a:r>
          </a:p>
        </p:txBody>
      </p:sp>
      <p:pic>
        <p:nvPicPr>
          <p:cNvPr id="2050" name="Picture 2" descr="Obraz znaleziony dla: orbita eliptyczna">
            <a:extLst>
              <a:ext uri="{FF2B5EF4-FFF2-40B4-BE49-F238E27FC236}">
                <a16:creationId xmlns:a16="http://schemas.microsoft.com/office/drawing/2014/main" id="{A9226281-9619-41D8-9CFE-252250C211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556" b="1"/>
          <a:stretch/>
        </p:blipFill>
        <p:spPr bwMode="auto">
          <a:xfrm>
            <a:off x="4038600" y="1405636"/>
            <a:ext cx="7188199" cy="404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1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F9BC558-76B8-4059-9BDA-CF6C46180187}"/>
              </a:ext>
            </a:extLst>
          </p:cNvPr>
          <p:cNvSpPr>
            <a:spLocks noGrp="1"/>
          </p:cNvSpPr>
          <p:nvPr>
            <p:ph type="body" sz="half" idx="2"/>
          </p:nvPr>
        </p:nvSpPr>
        <p:spPr>
          <a:xfrm>
            <a:off x="8445358" y="462337"/>
            <a:ext cx="3174714" cy="5845995"/>
          </a:xfrm>
        </p:spPr>
        <p:txBody>
          <a:bodyPr>
            <a:normAutofit/>
          </a:bodyPr>
          <a:lstStyle/>
          <a:p>
            <a:r>
              <a:rPr lang="pl-PL" sz="1800" b="1">
                <a:solidFill>
                  <a:srgbClr val="FFC000"/>
                </a:solidFill>
              </a:rPr>
              <a:t>Ziemia</a:t>
            </a:r>
            <a:r>
              <a:rPr lang="pl-PL" sz="1800"/>
              <a:t> okrąża Słońce po orbicie eliptycznej, której mimośród ulega niewielkim wahaniom o okresie około 100000 lat. Gdy mimośród jest największy, różnice w ilości energii dopływającej do Ziemi są również największe, gdy mimośród jest mały, orbita jest bliższa kołowej i różnice ilości energii są mniejsze.</a:t>
            </a:r>
          </a:p>
          <a:p>
            <a:r>
              <a:rPr lang="pl-PL" sz="1800" b="1">
                <a:solidFill>
                  <a:srgbClr val="FFC000"/>
                </a:solidFill>
              </a:rPr>
              <a:t>Do astronomicznych czynników wpływających </a:t>
            </a:r>
            <a:r>
              <a:rPr lang="pl-PL" sz="1800"/>
              <a:t>na klimat należą </a:t>
            </a:r>
            <a:r>
              <a:rPr lang="pl-PL" sz="1800" b="1">
                <a:solidFill>
                  <a:schemeClr val="accent2">
                    <a:lumMod val="75000"/>
                  </a:schemeClr>
                </a:solidFill>
              </a:rPr>
              <a:t>zmiany aktywności </a:t>
            </a:r>
            <a:r>
              <a:rPr lang="pl-PL" sz="1800"/>
              <a:t>Słońca, wyrażające się m.in. </a:t>
            </a:r>
            <a:r>
              <a:rPr lang="pl-PL" sz="1800" b="1">
                <a:solidFill>
                  <a:schemeClr val="accent2">
                    <a:lumMod val="75000"/>
                  </a:schemeClr>
                </a:solidFill>
              </a:rPr>
              <a:t>liczbą plam </a:t>
            </a:r>
            <a:r>
              <a:rPr lang="pl-PL" sz="1800"/>
              <a:t>słonecznych określaną przez tzw. </a:t>
            </a:r>
            <a:r>
              <a:rPr lang="pl-PL" sz="1800" b="1">
                <a:solidFill>
                  <a:schemeClr val="accent2">
                    <a:lumMod val="75000"/>
                  </a:schemeClr>
                </a:solidFill>
              </a:rPr>
              <a:t>liczbę Wolfa</a:t>
            </a:r>
            <a:r>
              <a:rPr lang="pl-PL" sz="1800"/>
              <a:t>. (Zmienia się ona w cyklu około 11- letnim.) ; co pewien czas zdarzają się długotrwałe okresy wyjątkowo niskiej aktywności – </a:t>
            </a:r>
            <a:r>
              <a:rPr lang="pl-PL" sz="1800" b="1">
                <a:solidFill>
                  <a:schemeClr val="accent2">
                    <a:lumMod val="75000"/>
                  </a:schemeClr>
                </a:solidFill>
              </a:rPr>
              <a:t>minimum </a:t>
            </a:r>
            <a:r>
              <a:rPr lang="pl-PL" sz="1800" b="1" err="1">
                <a:solidFill>
                  <a:schemeClr val="accent2">
                    <a:lumMod val="75000"/>
                  </a:schemeClr>
                </a:solidFill>
              </a:rPr>
              <a:t>Maudera</a:t>
            </a:r>
            <a:r>
              <a:rPr lang="pl-PL" sz="1800"/>
              <a:t> (1645-1715).</a:t>
            </a:r>
          </a:p>
          <a:p>
            <a:endParaRPr lang="pl-PL"/>
          </a:p>
        </p:txBody>
      </p:sp>
      <p:pic>
        <p:nvPicPr>
          <p:cNvPr id="6" name="Obraz 6">
            <a:extLst>
              <a:ext uri="{FF2B5EF4-FFF2-40B4-BE49-F238E27FC236}">
                <a16:creationId xmlns:a16="http://schemas.microsoft.com/office/drawing/2014/main" id="{F6E54568-B288-2843-A6CC-0AC4B5AA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49" y="789783"/>
            <a:ext cx="7889779" cy="4840456"/>
          </a:xfrm>
          <a:prstGeom prst="rect">
            <a:avLst/>
          </a:prstGeom>
        </p:spPr>
      </p:pic>
    </p:spTree>
    <p:extLst>
      <p:ext uri="{BB962C8B-B14F-4D97-AF65-F5344CB8AC3E}">
        <p14:creationId xmlns:p14="http://schemas.microsoft.com/office/powerpoint/2010/main" val="295147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2">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D10DDBD-37CD-46AD-ADBC-0F91EB1EB48E}"/>
              </a:ext>
            </a:extLst>
          </p:cNvPr>
          <p:cNvSpPr>
            <a:spLocks noGrp="1"/>
          </p:cNvSpPr>
          <p:nvPr>
            <p:ph type="title"/>
          </p:nvPr>
        </p:nvSpPr>
        <p:spPr>
          <a:xfrm>
            <a:off x="1113810" y="3130041"/>
            <a:ext cx="4036334" cy="2387600"/>
          </a:xfrm>
          <a:prstGeom prst="ellipse">
            <a:avLst/>
          </a:prstGeom>
        </p:spPr>
        <p:txBody>
          <a:bodyPr vert="horz" lIns="91440" tIns="45720" rIns="91440" bIns="45720" rtlCol="0" anchor="t">
            <a:normAutofit/>
          </a:bodyPr>
          <a:lstStyle/>
          <a:p>
            <a:r>
              <a:rPr lang="en-US" sz="2200" b="1" cap="all" spc="-100"/>
              <a:t>WĘDRÓWKA KONTYNETÓW A CYRKULACJA ATMOSFERYCZNA I KLIMAT</a:t>
            </a:r>
          </a:p>
        </p:txBody>
      </p:sp>
      <p:grpSp>
        <p:nvGrpSpPr>
          <p:cNvPr id="51" name="Group 4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53" name="Rectangle 4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4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Zdjęcie lotnicze gór lodowych w Antarktydzie">
            <a:extLst>
              <a:ext uri="{FF2B5EF4-FFF2-40B4-BE49-F238E27FC236}">
                <a16:creationId xmlns:a16="http://schemas.microsoft.com/office/drawing/2014/main" id="{72257A38-CCB8-4DED-8345-A9C505179BD2}"/>
              </a:ext>
            </a:extLst>
          </p:cNvPr>
          <p:cNvPicPr>
            <a:picLocks noChangeAspect="1"/>
          </p:cNvPicPr>
          <p:nvPr/>
        </p:nvPicPr>
        <p:blipFill rotWithShape="1">
          <a:blip r:embed="rId2"/>
          <a:srcRect l="9522" r="23124"/>
          <a:stretch/>
        </p:blipFill>
        <p:spPr>
          <a:xfrm>
            <a:off x="5922492" y="666728"/>
            <a:ext cx="5536001" cy="5465791"/>
          </a:xfrm>
          <a:prstGeom prst="rect">
            <a:avLst/>
          </a:prstGeom>
        </p:spPr>
      </p:pic>
    </p:spTree>
    <p:extLst>
      <p:ext uri="{BB962C8B-B14F-4D97-AF65-F5344CB8AC3E}">
        <p14:creationId xmlns:p14="http://schemas.microsoft.com/office/powerpoint/2010/main" val="3916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C3A0D14-6CB0-4DFB-A695-CE084C5C62B5}"/>
              </a:ext>
            </a:extLst>
          </p:cNvPr>
          <p:cNvSpPr>
            <a:spLocks noGrp="1"/>
          </p:cNvSpPr>
          <p:nvPr>
            <p:ph type="title"/>
          </p:nvPr>
        </p:nvSpPr>
        <p:spPr>
          <a:xfrm>
            <a:off x="1043631" y="809898"/>
            <a:ext cx="9942716" cy="1554480"/>
          </a:xfrm>
        </p:spPr>
        <p:txBody>
          <a:bodyPr anchor="ctr">
            <a:normAutofit/>
          </a:bodyPr>
          <a:lstStyle/>
          <a:p>
            <a:r>
              <a:rPr lang="pl-PL" sz="4800"/>
              <a:t>   </a:t>
            </a:r>
            <a:r>
              <a:rPr lang="pl-PL" sz="4800" b="1" i="1"/>
              <a:t>Wędrówka</a:t>
            </a:r>
            <a:r>
              <a:rPr lang="pl-PL" sz="4800" b="1"/>
              <a:t> </a:t>
            </a:r>
            <a:r>
              <a:rPr lang="pl-PL" sz="4800" b="1" i="1"/>
              <a:t>kontynentów</a:t>
            </a:r>
          </a:p>
        </p:txBody>
      </p:sp>
      <p:sp>
        <p:nvSpPr>
          <p:cNvPr id="3" name="Symbol zastępczy zawartości 2">
            <a:extLst>
              <a:ext uri="{FF2B5EF4-FFF2-40B4-BE49-F238E27FC236}">
                <a16:creationId xmlns:a16="http://schemas.microsoft.com/office/drawing/2014/main" id="{50A47A5A-ADDB-4A50-AA7A-FC6EBB3374A3}"/>
              </a:ext>
            </a:extLst>
          </p:cNvPr>
          <p:cNvSpPr>
            <a:spLocks noGrp="1"/>
          </p:cNvSpPr>
          <p:nvPr>
            <p:ph idx="1"/>
          </p:nvPr>
        </p:nvSpPr>
        <p:spPr>
          <a:xfrm>
            <a:off x="1045028" y="3017522"/>
            <a:ext cx="9941319" cy="3124658"/>
          </a:xfrm>
        </p:spPr>
        <p:txBody>
          <a:bodyPr anchor="ctr">
            <a:normAutofit/>
          </a:bodyPr>
          <a:lstStyle/>
          <a:p>
            <a:r>
              <a:rPr lang="pl-PL" sz="1500" b="0" i="0">
                <a:effectLst/>
                <a:latin typeface="Asap"/>
              </a:rPr>
              <a:t> </a:t>
            </a:r>
            <a:r>
              <a:rPr lang="pl-PL" sz="1500">
                <a:latin typeface="Asap"/>
              </a:rPr>
              <a:t>T</a:t>
            </a:r>
            <a:r>
              <a:rPr lang="pl-PL" sz="1500" b="0" i="0">
                <a:effectLst/>
                <a:latin typeface="Asap"/>
              </a:rPr>
              <a:t>o ruch kontynentów względem siebie, powodujący zmiany ich położenia na </a:t>
            </a:r>
            <a:r>
              <a:rPr lang="pl-PL" sz="1500">
                <a:latin typeface="Asap"/>
              </a:rPr>
              <a:t>kuli</a:t>
            </a:r>
            <a:r>
              <a:rPr lang="pl-PL" sz="1500" b="0" i="0">
                <a:effectLst/>
                <a:latin typeface="Asap"/>
              </a:rPr>
              <a:t> ziemskiej </a:t>
            </a:r>
            <a:r>
              <a:rPr lang="pl-PL" sz="1500"/>
              <a:t>Usytuowanie kontynentów i wynikająca z tego cyrkulacja oceaniczna mają znaczny wpływ na kontrasty termiczne między niskimi a wysokimi szerokościami. Kontrasty te są najmniejsze, gdy istnieje rozległy prąd równikowy, a brak jest prądów okołobiegunowych.</a:t>
            </a:r>
            <a:r>
              <a:rPr lang="pl-PL" sz="1500" b="0" i="0">
                <a:effectLst/>
                <a:latin typeface="Asap"/>
              </a:rPr>
              <a:t>  Wędrówka kontynentów w erze mezozoicznej i kenozoicznej powodująca  zmiany cyrkulacji oceanicznej była główną przyczyną zmian klimatu w tym okresie. </a:t>
            </a:r>
            <a:r>
              <a:rPr lang="pl-PL" sz="1500" b="0" i="0">
                <a:effectLst/>
                <a:latin typeface="Roboto"/>
              </a:rPr>
              <a:t>Efektem tak przebiegającej cyrkulacji jest występowanie stałego niżu nad równikiem i codziennych opadów nad równikiem (</a:t>
            </a:r>
            <a:r>
              <a:rPr lang="pl-PL" sz="1500" b="1" i="0">
                <a:effectLst/>
                <a:latin typeface="Roboto"/>
              </a:rPr>
              <a:t>deszcz zenitalny</a:t>
            </a:r>
            <a:r>
              <a:rPr lang="pl-PL" sz="1500" b="0" i="0">
                <a:effectLst/>
                <a:latin typeface="Roboto"/>
              </a:rPr>
              <a:t>), co prowadzi do wytworzenia się bujnej roślinności dżungli. Z kolei na zwrotnikach osiada suche powietrze i nie ma opadów, prowadzi to do powstawania pustyń. Różnica ciśnienia prowadzi z kolei do powstawania stałego wschodniego wiatru – </a:t>
            </a:r>
            <a:r>
              <a:rPr lang="pl-PL" sz="1500" b="1" i="0">
                <a:effectLst/>
                <a:latin typeface="Roboto"/>
              </a:rPr>
              <a:t>Pasatu</a:t>
            </a:r>
            <a:r>
              <a:rPr lang="pl-PL" sz="1500" b="0" i="0">
                <a:effectLst/>
                <a:latin typeface="Roboto"/>
              </a:rPr>
              <a:t>.</a:t>
            </a:r>
          </a:p>
          <a:p>
            <a:r>
              <a:rPr lang="pl-PL" sz="1500" b="0" i="0">
                <a:effectLst/>
                <a:latin typeface="Roboto"/>
              </a:rPr>
              <a:t>Obszar niżowy nad strefą równikową przesuwa się delikatnie na północ lub południe, tam gdzie aktualnie Słońce góruje pod wyższym kątem (lato). Miejsce, w którym w konsekwencji tego przesuwania zbiegają się pasaty, nazywane jest </a:t>
            </a:r>
            <a:r>
              <a:rPr lang="pl-PL" sz="1500" b="1" i="0">
                <a:effectLst/>
                <a:latin typeface="Roboto"/>
              </a:rPr>
              <a:t>strefą zbieżności pasatów</a:t>
            </a:r>
            <a:r>
              <a:rPr lang="pl-PL" sz="1500" b="0" i="0">
                <a:effectLst/>
                <a:latin typeface="Roboto"/>
              </a:rPr>
              <a:t>. Konsekwencją przemieszczania się tej strefy jest także występowanie klimatu podrównikowego, cechującego się porą suchą i deszczową.</a:t>
            </a:r>
            <a:endParaRPr lang="pl-PL" sz="1500"/>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2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ymbol zastępczy zawartości 3">
            <a:extLst>
              <a:ext uri="{FF2B5EF4-FFF2-40B4-BE49-F238E27FC236}">
                <a16:creationId xmlns:a16="http://schemas.microsoft.com/office/drawing/2014/main" id="{98A9AF95-7935-4678-AC55-FBE17AF58EA2}"/>
              </a:ext>
            </a:extLst>
          </p:cNvPr>
          <p:cNvSpPr txBox="1">
            <a:spLocks noGrp="1"/>
          </p:cNvSpPr>
          <p:nvPr>
            <p:ph idx="1"/>
          </p:nvPr>
        </p:nvSpPr>
        <p:spPr>
          <a:xfrm>
            <a:off x="1027416" y="678094"/>
            <a:ext cx="10326384" cy="5498869"/>
          </a:xfrm>
          <a:prstGeom prst="rect">
            <a:avLst/>
          </a:prstGeom>
        </p:spPr>
        <p:txBody>
          <a:bodyPr>
            <a:normAutofit/>
          </a:bodyPr>
          <a:lstStyle/>
          <a:p>
            <a:r>
              <a:rPr lang="pl-PL" sz="2400" b="1" i="0">
                <a:solidFill>
                  <a:srgbClr val="FFC000"/>
                </a:solidFill>
                <a:effectLst/>
                <a:latin typeface="Verdana" panose="020B0604030504040204" pitchFamily="34" charset="0"/>
              </a:rPr>
              <a:t>Charakterystyka systemu ogólnej cyrkulacji atmosfery</a:t>
            </a:r>
          </a:p>
          <a:p>
            <a:r>
              <a:rPr lang="pl-PL" sz="1300" b="1" i="0" u="sng">
                <a:solidFill>
                  <a:srgbClr val="FFC000"/>
                </a:solidFill>
                <a:effectLst/>
                <a:latin typeface="Verdana" panose="020B0604030504040204" pitchFamily="34" charset="0"/>
              </a:rPr>
              <a:t>Główne strefy wiatrów</a:t>
            </a:r>
            <a:r>
              <a:rPr lang="pl-PL" sz="1300" b="0" i="0" u="sng">
                <a:effectLst/>
                <a:latin typeface="Verdana" panose="020B0604030504040204" pitchFamily="34" charset="0"/>
              </a:rPr>
              <a:t>:</a:t>
            </a:r>
            <a:br>
              <a:rPr lang="pl-PL" sz="1300" b="0" i="0">
                <a:effectLst/>
                <a:latin typeface="Verdana" panose="020B0604030504040204" pitchFamily="34" charset="0"/>
              </a:rPr>
            </a:br>
            <a:r>
              <a:rPr lang="pl-PL" sz="1300" b="0" i="0">
                <a:effectLst/>
                <a:latin typeface="Verdana" panose="020B0604030504040204" pitchFamily="34" charset="0"/>
              </a:rPr>
              <a:t>Siła Coriolisa wywołuje odchylenie kierunku ruch powietrza w prawo (na półkuli północnej), dlatego krążenie powietrza w trzech omówionych wyżej komórkach cyrkulacyjnych także podlega odchyleniu. Jest to powodem występowania trzech głównych stref  wiatru dolnego na każdej z półkul:</a:t>
            </a:r>
            <a:br>
              <a:rPr lang="pl-PL" sz="1300" b="0" i="0">
                <a:effectLst/>
                <a:latin typeface="Verdana" panose="020B0604030504040204" pitchFamily="34" charset="0"/>
              </a:rPr>
            </a:br>
            <a:r>
              <a:rPr lang="pl-PL" sz="1300" b="0" i="0">
                <a:effectLst/>
                <a:latin typeface="Verdana" panose="020B0604030504040204" pitchFamily="34" charset="0"/>
              </a:rPr>
              <a:t>· strefa występowania wschodnich pasatów w obszarze międzyzwrotnikowym</a:t>
            </a:r>
            <a:br>
              <a:rPr lang="pl-PL" sz="1300" b="0" i="0">
                <a:effectLst/>
                <a:latin typeface="Verdana" panose="020B0604030504040204" pitchFamily="34" charset="0"/>
              </a:rPr>
            </a:br>
            <a:r>
              <a:rPr lang="pl-PL" sz="1300" b="0" i="0">
                <a:effectLst/>
                <a:latin typeface="Verdana" panose="020B0604030504040204" pitchFamily="34" charset="0"/>
              </a:rPr>
              <a:t>· strefa przeważających wiatrów zachodnich w umiarkowanych szerokościach geograficznych</a:t>
            </a:r>
            <a:br>
              <a:rPr lang="pl-PL" sz="1300" b="0" i="0">
                <a:effectLst/>
                <a:latin typeface="Verdana" panose="020B0604030504040204" pitchFamily="34" charset="0"/>
              </a:rPr>
            </a:br>
            <a:r>
              <a:rPr lang="pl-PL" sz="1300" b="0" i="0">
                <a:effectLst/>
                <a:latin typeface="Verdana" panose="020B0604030504040204" pitchFamily="34" charset="0"/>
              </a:rPr>
              <a:t>· strefa występowania wiatrów wschodnich w obszarach polarnych</a:t>
            </a:r>
          </a:p>
          <a:p>
            <a:r>
              <a:rPr lang="pl-PL" sz="1300" b="1" i="0" u="sng">
                <a:solidFill>
                  <a:srgbClr val="FFC000"/>
                </a:solidFill>
                <a:effectLst/>
                <a:latin typeface="Verdana" panose="020B0604030504040204" pitchFamily="34" charset="0"/>
              </a:rPr>
              <a:t>Równikowy pas ciszy, MSZ</a:t>
            </a:r>
            <a:r>
              <a:rPr lang="pl-PL" sz="1300" b="0" i="0" u="sng">
                <a:effectLst/>
                <a:latin typeface="Verdana" panose="020B0604030504040204" pitchFamily="34" charset="0"/>
              </a:rPr>
              <a:t>:</a:t>
            </a:r>
            <a:br>
              <a:rPr lang="pl-PL" sz="1300" b="0" i="0" u="sng">
                <a:effectLst/>
                <a:latin typeface="Verdana" panose="020B0604030504040204" pitchFamily="34" charset="0"/>
              </a:rPr>
            </a:br>
            <a:r>
              <a:rPr lang="pl-PL" sz="1300" b="0" i="0">
                <a:effectLst/>
                <a:latin typeface="Verdana" panose="020B0604030504040204" pitchFamily="34" charset="0"/>
              </a:rPr>
              <a:t>Równikowy pas ciszy to obszar położony w sąsiedztwie równika, gdzie spotykają się pasaty z obu półkul. Jest to tzw. międzyzwrotnikowa strefa zbieżności (MSZ). Obszar ten charakteryzuje się gorącą, wilgotną pogodą i słabymi wiatrami. W strefie tej rosną główne tropikalne lasy deszczowe. Położenie MSZ zmienia się w ciągu roku. W styczniu występuje ona nieco na południe od równika, natomiast w lipcu nieco na północ od równika.</a:t>
            </a:r>
          </a:p>
          <a:p>
            <a:r>
              <a:rPr lang="pl-PL" sz="1300" b="1" i="0" u="sng">
                <a:solidFill>
                  <a:srgbClr val="FFC000"/>
                </a:solidFill>
                <a:effectLst/>
                <a:latin typeface="Verdana" panose="020B0604030504040204" pitchFamily="34" charset="0"/>
              </a:rPr>
              <a:t>Końskie szerokości</a:t>
            </a:r>
            <a:r>
              <a:rPr lang="pl-PL" sz="1300" b="0" i="0" u="sng">
                <a:effectLst/>
                <a:latin typeface="Verdana" panose="020B0604030504040204" pitchFamily="34" charset="0"/>
              </a:rPr>
              <a:t>:</a:t>
            </a:r>
            <a:br>
              <a:rPr lang="pl-PL" sz="1300" b="0" i="0" u="sng">
                <a:effectLst/>
                <a:latin typeface="Verdana" panose="020B0604030504040204" pitchFamily="34" charset="0"/>
              </a:rPr>
            </a:br>
            <a:r>
              <a:rPr lang="pl-PL" sz="1300" b="0" i="0">
                <a:effectLst/>
                <a:latin typeface="Verdana" panose="020B0604030504040204" pitchFamily="34" charset="0"/>
              </a:rPr>
              <a:t>Końskie szerokości to obszar występujący pomiędzy rejonem oddziaływania pasatów i rejonem o przeważających wiatrach zachodnich. W tym obszarze wiatry są zwykle słabe lub występuje cisza. Jego nazwa pochodzi z okresu częstego transportowania koni żaglowcami z Europy do Indii Zachodnich i do Ameryki. Brak wiatru powodował wydłużenie podróży i wiele koni musiano wyrzucić za burtę, gdyż brakowało dla nich pożywienia i wody.</a:t>
            </a:r>
          </a:p>
          <a:p>
            <a:r>
              <a:rPr lang="pl-PL" sz="1300" b="1" i="0" u="sng">
                <a:solidFill>
                  <a:srgbClr val="FFC000"/>
                </a:solidFill>
                <a:effectLst/>
                <a:latin typeface="Verdana" panose="020B0604030504040204" pitchFamily="34" charset="0"/>
              </a:rPr>
              <a:t>Front polarny</a:t>
            </a:r>
            <a:r>
              <a:rPr lang="pl-PL" sz="1300" b="0" i="0" u="sng">
                <a:effectLst/>
                <a:latin typeface="Verdana" panose="020B0604030504040204" pitchFamily="34" charset="0"/>
              </a:rPr>
              <a:t>:</a:t>
            </a:r>
            <a:br>
              <a:rPr lang="pl-PL" sz="1300" b="0" i="0" u="sng">
                <a:effectLst/>
                <a:latin typeface="Verdana" panose="020B0604030504040204" pitchFamily="34" charset="0"/>
              </a:rPr>
            </a:br>
            <a:r>
              <a:rPr lang="pl-PL" sz="1300" b="0" i="0">
                <a:effectLst/>
                <a:latin typeface="Verdana" panose="020B0604030504040204" pitchFamily="34" charset="0"/>
              </a:rPr>
              <a:t>Front polarny oddziela strefę o przeważających wiatrach zachodnich od polarnej strefy wiatrów wschodnich.</a:t>
            </a:r>
          </a:p>
        </p:txBody>
      </p:sp>
    </p:spTree>
    <p:extLst>
      <p:ext uri="{BB962C8B-B14F-4D97-AF65-F5344CB8AC3E}">
        <p14:creationId xmlns:p14="http://schemas.microsoft.com/office/powerpoint/2010/main" val="3642701180"/>
      </p:ext>
    </p:extLst>
  </p:cSld>
  <p:clrMapOvr>
    <a:masterClrMapping/>
  </p:clrMapOvr>
</p:sld>
</file>

<file path=ppt/theme/theme1.xml><?xml version="1.0" encoding="utf-8"?>
<a:theme xmlns:a="http://schemas.openxmlformats.org/drawingml/2006/main" name="Motyw pakietu Office">
  <a:themeElements>
    <a:clrScheme name="Zielony">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92CC1B051B19042B4C2BBB56437CC97" ma:contentTypeVersion="2" ma:contentTypeDescription="Utwórz nowy dokument." ma:contentTypeScope="" ma:versionID="6892b8b699b7a331d2f3fd0f8d177a35">
  <xsd:schema xmlns:xsd="http://www.w3.org/2001/XMLSchema" xmlns:xs="http://www.w3.org/2001/XMLSchema" xmlns:p="http://schemas.microsoft.com/office/2006/metadata/properties" xmlns:ns3="64aa988e-331a-4b4a-9b3f-f9613773555c" targetNamespace="http://schemas.microsoft.com/office/2006/metadata/properties" ma:root="true" ma:fieldsID="b6fcbfdf248dcd102338b6c77201c6be" ns3:_="">
    <xsd:import namespace="64aa988e-331a-4b4a-9b3f-f9613773555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a988e-331a-4b4a-9b3f-f96137735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4A8B75-E5D9-4039-8E6D-5794E519C77B}">
  <ds:schemaRefs>
    <ds:schemaRef ds:uri="http://schemas.microsoft.com/sharepoint/v3/contenttype/forms"/>
  </ds:schemaRefs>
</ds:datastoreItem>
</file>

<file path=customXml/itemProps2.xml><?xml version="1.0" encoding="utf-8"?>
<ds:datastoreItem xmlns:ds="http://schemas.openxmlformats.org/officeDocument/2006/customXml" ds:itemID="{46CAAE56-FF8F-4AD5-A771-D8052DC7C9C3}">
  <ds:schemaRefs>
    <ds:schemaRef ds:uri="http://schemas.microsoft.com/office/2006/metadata/contentType"/>
    <ds:schemaRef ds:uri="http://schemas.microsoft.com/office/2006/metadata/properties/metaAttributes"/>
    <ds:schemaRef ds:uri="http://www.w3.org/2000/xmlns/"/>
    <ds:schemaRef ds:uri="http://www.w3.org/2001/XMLSchema"/>
    <ds:schemaRef ds:uri="64aa988e-331a-4b4a-9b3f-f9613773555c"/>
  </ds:schemaRefs>
</ds:datastoreItem>
</file>

<file path=customXml/itemProps3.xml><?xml version="1.0" encoding="utf-8"?>
<ds:datastoreItem xmlns:ds="http://schemas.openxmlformats.org/officeDocument/2006/customXml" ds:itemID="{46D215DA-5A27-4EC2-962D-C468E4DF3E29}">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Panoramiczny</PresentationFormat>
  <Slides>20</Slides>
  <Notes>2</Notes>
  <HiddenSlides>0</HiddenSlide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Zmiany klimatu w historii ziemi i ich przyczyny</vt:lpstr>
      <vt:lpstr>Prezentacja programu PowerPoint</vt:lpstr>
      <vt:lpstr>Metody badań zmian klimatycznych</vt:lpstr>
      <vt:lpstr>Metody badań zmian klimatu </vt:lpstr>
      <vt:lpstr>Czynniki astronomiczne zmian klimatu</vt:lpstr>
      <vt:lpstr>Prezentacja programu PowerPoint</vt:lpstr>
      <vt:lpstr>WĘDRÓWKA KONTYNETÓW A CYRKULACJA ATMOSFERYCZNA I KLIMAT</vt:lpstr>
      <vt:lpstr>   Wędrówka kontynentów</vt:lpstr>
      <vt:lpstr>Prezentacja programu PowerPoint</vt:lpstr>
      <vt:lpstr>Zmiany składu atmosfery w dziejach Ziemii</vt:lpstr>
      <vt:lpstr>Skład atmosfery </vt:lpstr>
      <vt:lpstr>Ruchy górotwórcze i wulkanizm a zmiany klimatu</vt:lpstr>
      <vt:lpstr>Prezentacja programu PowerPoint</vt:lpstr>
      <vt:lpstr>Współczesne zmiany klimatu</vt:lpstr>
      <vt:lpstr>Prezentacja programu PowerPoint</vt:lpstr>
      <vt:lpstr>Prezentacja programu PowerPoint</vt:lpstr>
      <vt:lpstr>Prezentacja programu PowerPoint</vt:lpstr>
      <vt:lpstr>Antropogeniczne przeobrażenia środowiska przyrodniczego – co zrobić, aby zminimalizować wpływ człowieka na modyfikacje środowiska ?</vt:lpstr>
      <vt:lpstr>Prezentacja programu PowerPoint</vt:lpstr>
      <vt:lpstr>Dziękuje za uwagę Barbara Wójcik kl.2A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Zmiany zachodzące w środowisku</dc:title>
  <dc:creator>Barbara Wójcik</dc:creator>
  <cp:lastModifiedBy>Barbara Wójcik</cp:lastModifiedBy>
  <cp:revision>2</cp:revision>
  <dcterms:created xsi:type="dcterms:W3CDTF">2021-04-22T10:46:05Z</dcterms:created>
  <dcterms:modified xsi:type="dcterms:W3CDTF">2021-04-25T12:58:06Z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0x010100D92CC1B051B19042B4C2BBB56437CC97</vt:lpwstr>
  </property>
</Properties>
</file>