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1" d="100"/>
          <a:sy n="81" d="100"/>
        </p:scale>
        <p:origin x="2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nowiny24.pl/jak-oszczedzac-prad-gaz-i-wode/ar/5995487" TargetMode="External"/><Relationship Id="rId7" Type="http://schemas.openxmlformats.org/officeDocument/2006/relationships/hyperlink" Target="https://www.ekologia.pl/" TargetMode="External"/><Relationship Id="rId2" Type="http://schemas.openxmlformats.org/officeDocument/2006/relationships/hyperlink" Target="https://najlepszelokaty.pl/oszczedzanie-energii-elektrycznej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ekologia.pl/wiedza/poradnik/ekologiczny-dom/" TargetMode="External"/><Relationship Id="rId5" Type="http://schemas.openxmlformats.org/officeDocument/2006/relationships/hyperlink" Target="http://ladnydom.pl/budowa/1,113332,9361337,Co_to_znaczy_ekologiczny_dom_.html" TargetMode="External"/><Relationship Id="rId4" Type="http://schemas.openxmlformats.org/officeDocument/2006/relationships/hyperlink" Target="https://ecoreadyhouse.com/pl/dom-ekologiczny-bezpieczny-dla-ciebie-i-dla-srodowiska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FC18E1-31A4-4C0D-B5EA-12E664C5E6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3633" y="673240"/>
            <a:ext cx="3856437" cy="3446373"/>
          </a:xfrm>
          <a:noFill/>
          <a:ln w="19050">
            <a:noFill/>
            <a:prstDash val="dash"/>
          </a:ln>
        </p:spPr>
        <p:txBody>
          <a:bodyPr>
            <a:normAutofit/>
          </a:bodyPr>
          <a:lstStyle/>
          <a:p>
            <a:r>
              <a:rPr lang="pl-PL" dirty="0"/>
              <a:t>Żyj </a:t>
            </a:r>
            <a:br>
              <a:rPr lang="pl-PL" dirty="0"/>
            </a:br>
            <a:r>
              <a:rPr lang="pl-PL" dirty="0"/>
              <a:t>w zgodzie z naturą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F6656AB-A009-433E-A3D3-52EEB7676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9340" y="4119613"/>
            <a:ext cx="3148460" cy="2058765"/>
          </a:xfrm>
          <a:noFill/>
          <a:ln w="19050">
            <a:noFill/>
            <a:prstDash val="dash"/>
          </a:ln>
        </p:spPr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91533D02-5B19-4099-B40C-FC34B267F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2">
            <a:extLst>
              <a:ext uri="{FF2B5EF4-FFF2-40B4-BE49-F238E27FC236}">
                <a16:creationId xmlns:a16="http://schemas.microsoft.com/office/drawing/2014/main" id="{4DA7774E-70DC-4AFA-90A7-568C64A15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9612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4">
            <a:extLst>
              <a:ext uri="{FF2B5EF4-FFF2-40B4-BE49-F238E27FC236}">
                <a16:creationId xmlns:a16="http://schemas.microsoft.com/office/drawing/2014/main" id="{D6491A7C-54CA-4F46-B991-1654BA2D2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097" y="488844"/>
            <a:ext cx="3731895" cy="3526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659CB12-2FCA-41CC-A556-71747035DF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46" r="12182" b="2"/>
          <a:stretch/>
        </p:blipFill>
        <p:spPr>
          <a:xfrm>
            <a:off x="618964" y="656280"/>
            <a:ext cx="3404405" cy="3189826"/>
          </a:xfrm>
          <a:prstGeom prst="rect">
            <a:avLst/>
          </a:prstGeom>
        </p:spPr>
      </p:pic>
      <p:sp>
        <p:nvSpPr>
          <p:cNvPr id="34" name="Round Single Corner Rectangle 15">
            <a:extLst>
              <a:ext uri="{FF2B5EF4-FFF2-40B4-BE49-F238E27FC236}">
                <a16:creationId xmlns:a16="http://schemas.microsoft.com/office/drawing/2014/main" id="{00C86B63-AEF5-40F3-916D-16A57C687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38650" y="604977"/>
            <a:ext cx="1998359" cy="2223847"/>
          </a:xfrm>
          <a:prstGeom prst="round1Rect">
            <a:avLst>
              <a:gd name="adj" fmla="val 11295"/>
            </a:avLst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 Single Corner Rectangle 14">
            <a:extLst>
              <a:ext uri="{FF2B5EF4-FFF2-40B4-BE49-F238E27FC236}">
                <a16:creationId xmlns:a16="http://schemas.microsoft.com/office/drawing/2014/main" id="{D8133EA2-8404-4341-9240-E94313B9C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769673" y="4118455"/>
            <a:ext cx="2417253" cy="1840846"/>
          </a:xfrm>
          <a:prstGeom prst="round1Rect">
            <a:avLst>
              <a:gd name="adj" fmla="val 11295"/>
            </a:avLst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8BDBD72-44D2-4668-8677-6849504ED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7795" y="2989690"/>
            <a:ext cx="3023953" cy="33889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9765C75-0F62-40D4-8E25-80C667340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0" r="9421" b="-4"/>
          <a:stretch/>
        </p:blipFill>
        <p:spPr>
          <a:xfrm>
            <a:off x="4593158" y="3150558"/>
            <a:ext cx="2530532" cy="306719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96FD08C-6B5C-4D76-8408-830A88C5E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362382" y="604976"/>
            <a:ext cx="1998358" cy="225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8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27A6F44-D051-4DB6-888B-BA5AB82A2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6E36DF5-8144-4788-BB59-F343B7046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4CFEFA4-6B8C-4453-A43F-7150F9113D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76" r="16855" b="3"/>
          <a:stretch/>
        </p:blipFill>
        <p:spPr>
          <a:xfrm rot="21261323">
            <a:off x="5349607" y="746125"/>
            <a:ext cx="3314451" cy="3358380"/>
          </a:xfrm>
          <a:prstGeom prst="rect">
            <a:avLst/>
          </a:prstGeom>
        </p:spPr>
      </p:pic>
      <p:sp>
        <p:nvSpPr>
          <p:cNvPr id="15" name="Round Single Corner Rectangle 17">
            <a:extLst>
              <a:ext uri="{FF2B5EF4-FFF2-40B4-BE49-F238E27FC236}">
                <a16:creationId xmlns:a16="http://schemas.microsoft.com/office/drawing/2014/main" id="{CF6B2B1D-DA67-4037-A828-2D0D966EB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10817" y="1002026"/>
            <a:ext cx="2309217" cy="1684338"/>
          </a:xfrm>
          <a:prstGeom prst="round1Rect">
            <a:avLst>
              <a:gd name="adj" fmla="val 11295"/>
            </a:avLst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43366D5-A810-4949-AD77-7A69D2888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3297195-B4F5-474B-B0D5-1625F8B8A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4124396" cy="16002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Zasadź drzewo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674885E-2DAB-4904-86E4-388A7C69D9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2364573"/>
            <a:ext cx="4124395" cy="385411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/>
              <a:t>Jeśli masz możliwość i ochotę - umil życie zapylaczom, bez których nasz świat czeka jedna wielka zagłada,</a:t>
            </a:r>
          </a:p>
        </p:txBody>
      </p:sp>
      <p:sp>
        <p:nvSpPr>
          <p:cNvPr id="19" name="Round Single Corner Rectangle 16">
            <a:extLst>
              <a:ext uri="{FF2B5EF4-FFF2-40B4-BE49-F238E27FC236}">
                <a16:creationId xmlns:a16="http://schemas.microsoft.com/office/drawing/2014/main" id="{5C733A54-F2A2-4FF4-8FC6-76D9407D3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6241840" y="4259603"/>
            <a:ext cx="2417253" cy="1840846"/>
          </a:xfrm>
          <a:prstGeom prst="round1Rect">
            <a:avLst>
              <a:gd name="adj" fmla="val 11295"/>
            </a:avLst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4F3EA28-AFDC-49F4-8CA8-909F5B262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2439" r="36636"/>
          <a:stretch/>
        </p:blipFill>
        <p:spPr>
          <a:xfrm rot="275905">
            <a:off x="8810817" y="2822889"/>
            <a:ext cx="2695383" cy="353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15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68E75A-EE3B-4CAD-A512-EEA2A1A22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Nie wyrzucaj starych ubrań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9D25DE3-B777-42F6-93DC-E2DDFA2EA5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5863" y="1312069"/>
            <a:ext cx="6510337" cy="4340224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782CCFA-B53A-4D82-A174-9DDBEBDB4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Tekstylia też można poddać recyklingowi, ograniczając rozmiary wysypisk śmieci i pozwalając na ponowne wykorzystanie tkanin.</a:t>
            </a:r>
          </a:p>
        </p:txBody>
      </p:sp>
    </p:spTree>
    <p:extLst>
      <p:ext uri="{BB962C8B-B14F-4D97-AF65-F5344CB8AC3E}">
        <p14:creationId xmlns:p14="http://schemas.microsoft.com/office/powerpoint/2010/main" val="179817273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1">
            <a:extLst>
              <a:ext uri="{FF2B5EF4-FFF2-40B4-BE49-F238E27FC236}">
                <a16:creationId xmlns:a16="http://schemas.microsoft.com/office/drawing/2014/main" id="{75577CC7-6B96-4908-84E4-0D2AC0183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9" name="Rectangle 13">
            <a:extLst>
              <a:ext uri="{FF2B5EF4-FFF2-40B4-BE49-F238E27FC236}">
                <a16:creationId xmlns:a16="http://schemas.microsoft.com/office/drawing/2014/main" id="{B9235ABC-219D-451F-BB25-E8E65A537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5">
            <a:extLst>
              <a:ext uri="{FF2B5EF4-FFF2-40B4-BE49-F238E27FC236}">
                <a16:creationId xmlns:a16="http://schemas.microsoft.com/office/drawing/2014/main" id="{36564DCF-EEFC-4F40-A7F6-9098ABB79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F460CB8-D5EE-4D22-94E8-CCC22B0C1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Oszczędzaj</a:t>
            </a:r>
            <a:r>
              <a:rPr lang="en-US" dirty="0"/>
              <a:t> </a:t>
            </a:r>
            <a:r>
              <a:rPr lang="en-US" dirty="0" err="1"/>
              <a:t>wodę</a:t>
            </a:r>
            <a:endParaRPr lang="en-US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B0BBA35-FFA1-4DA4-B1DE-73CC81A373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2364573"/>
            <a:ext cx="3977639" cy="385411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/>
              <a:t>Oszczędzanie</a:t>
            </a:r>
            <a:r>
              <a:rPr lang="en-US" dirty="0"/>
              <a:t> </a:t>
            </a:r>
            <a:r>
              <a:rPr lang="en-US" dirty="0" err="1"/>
              <a:t>wody</a:t>
            </a:r>
            <a:r>
              <a:rPr lang="en-US" dirty="0"/>
              <a:t> to </a:t>
            </a:r>
            <a:r>
              <a:rPr lang="en-US" dirty="0" err="1"/>
              <a:t>nie</a:t>
            </a:r>
            <a:r>
              <a:rPr lang="en-US" dirty="0"/>
              <a:t> </a:t>
            </a:r>
            <a:r>
              <a:rPr lang="en-US" dirty="0" err="1"/>
              <a:t>tylko</a:t>
            </a:r>
            <a:r>
              <a:rPr lang="en-US" dirty="0"/>
              <a:t> </a:t>
            </a:r>
            <a:r>
              <a:rPr lang="en-US" dirty="0" err="1"/>
              <a:t>szybki</a:t>
            </a:r>
            <a:r>
              <a:rPr lang="en-US" dirty="0"/>
              <a:t> </a:t>
            </a:r>
            <a:r>
              <a:rPr lang="en-US" dirty="0" err="1"/>
              <a:t>prysznic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zakręcony</a:t>
            </a:r>
            <a:r>
              <a:rPr lang="en-US" dirty="0"/>
              <a:t> </a:t>
            </a:r>
            <a:r>
              <a:rPr lang="en-US" dirty="0" err="1"/>
              <a:t>podczas</a:t>
            </a:r>
            <a:r>
              <a:rPr lang="en-US" dirty="0"/>
              <a:t> </a:t>
            </a:r>
            <a:r>
              <a:rPr lang="en-US" dirty="0" err="1"/>
              <a:t>mycia</a:t>
            </a:r>
            <a:r>
              <a:rPr lang="en-US" dirty="0"/>
              <a:t> </a:t>
            </a:r>
            <a:r>
              <a:rPr lang="en-US" dirty="0" err="1"/>
              <a:t>zębów</a:t>
            </a:r>
            <a:r>
              <a:rPr lang="en-US" dirty="0"/>
              <a:t> </a:t>
            </a:r>
            <a:r>
              <a:rPr lang="en-US" dirty="0" err="1"/>
              <a:t>kran</a:t>
            </a:r>
            <a:r>
              <a:rPr lang="en-US" dirty="0"/>
              <a:t>, ale </a:t>
            </a:r>
            <a:r>
              <a:rPr lang="en-US" dirty="0" err="1"/>
              <a:t>też</a:t>
            </a:r>
            <a:r>
              <a:rPr lang="en-US" dirty="0"/>
              <a:t> </a:t>
            </a:r>
            <a:r>
              <a:rPr lang="en-US" dirty="0" err="1"/>
              <a:t>wypełniona</a:t>
            </a:r>
            <a:r>
              <a:rPr lang="en-US" dirty="0"/>
              <a:t> </a:t>
            </a:r>
            <a:r>
              <a:rPr lang="en-US" dirty="0" err="1"/>
              <a:t>pralka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zmywarka</a:t>
            </a:r>
            <a:r>
              <a:rPr lang="en-US" dirty="0"/>
              <a:t>, </a:t>
            </a:r>
            <a:r>
              <a:rPr lang="en-US" dirty="0" err="1"/>
              <a:t>które</a:t>
            </a:r>
            <a:r>
              <a:rPr lang="en-US" dirty="0"/>
              <a:t> </a:t>
            </a:r>
            <a:r>
              <a:rPr lang="en-US" dirty="0" err="1"/>
              <a:t>dzięki</a:t>
            </a:r>
            <a:r>
              <a:rPr lang="en-US" dirty="0"/>
              <a:t> </a:t>
            </a:r>
            <a:r>
              <a:rPr lang="en-US" dirty="0" err="1"/>
              <a:t>temu</a:t>
            </a:r>
            <a:r>
              <a:rPr lang="en-US" dirty="0"/>
              <a:t> </a:t>
            </a:r>
            <a:r>
              <a:rPr lang="en-US" dirty="0" err="1"/>
              <a:t>nie</a:t>
            </a:r>
            <a:r>
              <a:rPr lang="en-US" dirty="0"/>
              <a:t> </a:t>
            </a:r>
            <a:r>
              <a:rPr lang="en-US" dirty="0" err="1"/>
              <a:t>zużywają</a:t>
            </a:r>
            <a:r>
              <a:rPr lang="en-US" dirty="0"/>
              <a:t> </a:t>
            </a:r>
            <a:r>
              <a:rPr lang="en-US" dirty="0" err="1"/>
              <a:t>wody</a:t>
            </a:r>
            <a:r>
              <a:rPr lang="en-US" dirty="0"/>
              <a:t>. To </a:t>
            </a:r>
            <a:r>
              <a:rPr lang="en-US" dirty="0" err="1"/>
              <a:t>także</a:t>
            </a:r>
            <a:r>
              <a:rPr lang="en-US" dirty="0"/>
              <a:t> </a:t>
            </a:r>
            <a:r>
              <a:rPr lang="en-US" dirty="0" err="1"/>
              <a:t>nowa</a:t>
            </a:r>
            <a:r>
              <a:rPr lang="en-US" dirty="0"/>
              <a:t> </a:t>
            </a:r>
            <a:r>
              <a:rPr lang="en-US" dirty="0" err="1"/>
              <a:t>uszczelka</a:t>
            </a:r>
            <a:r>
              <a:rPr lang="en-US" dirty="0"/>
              <a:t> w </a:t>
            </a:r>
            <a:r>
              <a:rPr lang="en-US" dirty="0" err="1"/>
              <a:t>cieknącym</a:t>
            </a:r>
            <a:r>
              <a:rPr lang="en-US" dirty="0"/>
              <a:t> </a:t>
            </a:r>
            <a:r>
              <a:rPr lang="en-US" dirty="0" err="1"/>
              <a:t>zlewie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beczka</a:t>
            </a:r>
            <a:r>
              <a:rPr lang="en-US" dirty="0"/>
              <a:t> </a:t>
            </a:r>
            <a:r>
              <a:rPr lang="en-US" dirty="0" err="1"/>
              <a:t>zbierająca</a:t>
            </a:r>
            <a:r>
              <a:rPr lang="en-US" dirty="0"/>
              <a:t> </a:t>
            </a:r>
            <a:r>
              <a:rPr lang="en-US" dirty="0" err="1"/>
              <a:t>deszczówkę</a:t>
            </a:r>
            <a:r>
              <a:rPr lang="en-US" dirty="0"/>
              <a:t> do </a:t>
            </a:r>
            <a:r>
              <a:rPr lang="en-US" dirty="0" err="1"/>
              <a:t>podlewania</a:t>
            </a:r>
            <a:r>
              <a:rPr lang="en-US" dirty="0"/>
              <a:t> </a:t>
            </a:r>
            <a:r>
              <a:rPr lang="en-US" dirty="0" err="1"/>
              <a:t>kwiatków</a:t>
            </a:r>
            <a:r>
              <a:rPr lang="en-US" dirty="0"/>
              <a:t> w </a:t>
            </a:r>
            <a:r>
              <a:rPr lang="en-US" dirty="0" err="1"/>
              <a:t>ogródku</a:t>
            </a:r>
            <a:r>
              <a:rPr lang="en-US" dirty="0"/>
              <a:t>.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6E24446E-5C93-4AAA-B325-115E408815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0461" b="1"/>
          <a:stretch/>
        </p:blipFill>
        <p:spPr>
          <a:xfrm>
            <a:off x="4972699" y="746126"/>
            <a:ext cx="6533501" cy="547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8143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84F1622-F133-4C39-A178-9AE077529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A785FA-C071-43A3-A397-53F110441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54D573-EC63-4874-BAA1-1F203B95B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FB94C6C-CA4E-4158-A3BE-92065B091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803590A-99EF-4EDC-BEAC-BBCA174B97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2364573"/>
            <a:ext cx="3977639" cy="385411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/>
              <a:t>Jeśli w ciągu dziesięciu sekund z kranu spadnie sześć kropel wody to na dobę da nam to 12 litrów strat, w tygodniu to strata osiemdziesięciu litrów, a w ciągu roku to już będzie cztery tysiące litrów!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8237B28-6589-4261-8BA2-9D3BC8FBC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72699" y="1301849"/>
            <a:ext cx="6533501" cy="436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0855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>
            <a:extLst>
              <a:ext uri="{FF2B5EF4-FFF2-40B4-BE49-F238E27FC236}">
                <a16:creationId xmlns:a16="http://schemas.microsoft.com/office/drawing/2014/main" id="{884F1622-F133-4C39-A178-9AE077529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2DA785FA-C071-43A3-A397-53F110441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3">
            <a:extLst>
              <a:ext uri="{FF2B5EF4-FFF2-40B4-BE49-F238E27FC236}">
                <a16:creationId xmlns:a16="http://schemas.microsoft.com/office/drawing/2014/main" id="{B654D573-EC63-4874-BAA1-1F203B95B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56E9FBB-BE64-4281-9A0C-01A319213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700"/>
              <a:t>Używaj oświetlenia punktowego zamiast sufitowego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548D3AE-E214-4FCB-899F-9824F3E32A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2364573"/>
            <a:ext cx="3977639" cy="385411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/>
              <a:t>kiedy czytamy książkę lub oglądamy telewizję nie potrzebujemy silnego oświetlenia. Zamiast tego lepiej skorzystać z mniejszych lamp stojących czy lampek nocnych, które wystarczająco rozjaśnią pomieszczenie.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2244A7F-724C-498C-8E2C-D7A160CBD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72699" y="1522355"/>
            <a:ext cx="6533501" cy="392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3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95E22F-BDD6-4895-AC43-657A69035B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Bibliografia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121DA02-F61E-417D-B94B-CE675AD37A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32200"/>
            <a:ext cx="9448800" cy="2539999"/>
          </a:xfrm>
        </p:spPr>
        <p:txBody>
          <a:bodyPr>
            <a:normAutofit lnSpcReduction="10000"/>
          </a:bodyPr>
          <a:lstStyle/>
          <a:p>
            <a:r>
              <a:rPr lang="pl-PL" sz="1800" dirty="0">
                <a:hlinkClick r:id="rId2"/>
              </a:rPr>
              <a:t>https://najlepszelokaty.pl/oszczedzanie-energii-elektrycznej</a:t>
            </a:r>
            <a:endParaRPr lang="pl-PL" sz="1800" dirty="0"/>
          </a:p>
          <a:p>
            <a:r>
              <a:rPr lang="pl-PL" sz="1800" dirty="0">
                <a:hlinkClick r:id="rId3"/>
              </a:rPr>
              <a:t>https://nowiny24.pl/jak-oszczedzac-prad-gaz-i-wode/ar/5995487</a:t>
            </a:r>
            <a:endParaRPr lang="pl-PL" sz="1800" dirty="0"/>
          </a:p>
          <a:p>
            <a:r>
              <a:rPr lang="pl-PL" sz="1800" dirty="0">
                <a:hlinkClick r:id="rId4"/>
              </a:rPr>
              <a:t>https://ecoreadyhouse.com/pl/dom-ekologiczny-bezpieczny-dla-ciebie-i-dla-srodowiska/</a:t>
            </a:r>
            <a:endParaRPr lang="pl-PL" sz="1800" dirty="0"/>
          </a:p>
          <a:p>
            <a:r>
              <a:rPr lang="pl-PL" sz="1800" dirty="0">
                <a:hlinkClick r:id="rId5"/>
              </a:rPr>
              <a:t>http://ladnydom.pl/budowa/1,113332,9361337,Co_to_znaczy_ekologiczny_dom_.html</a:t>
            </a:r>
            <a:endParaRPr lang="pl-PL" sz="1800" dirty="0"/>
          </a:p>
          <a:p>
            <a:r>
              <a:rPr lang="pl-PL" sz="1800" dirty="0">
                <a:hlinkClick r:id="rId6"/>
              </a:rPr>
              <a:t>https://www.ekologia.pl/wiedza/poradnik/ekologiczny-dom/</a:t>
            </a:r>
            <a:endParaRPr lang="pl-PL" sz="1800" dirty="0"/>
          </a:p>
          <a:p>
            <a:r>
              <a:rPr lang="pl-PL" sz="1800" dirty="0">
                <a:hlinkClick r:id="rId7"/>
              </a:rPr>
              <a:t>https://www.ekologia.pl/</a:t>
            </a:r>
            <a:endParaRPr lang="pl-PL" sz="18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5192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5577CC7-6B96-4908-84E4-0D2AC0183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94519A-B61A-4BE2-9E40-30E744081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7DAF1BF-6985-4069-9394-6D1AB3CEF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7410" y="1803405"/>
            <a:ext cx="6132990" cy="12112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200" b="1" dirty="0"/>
              <a:t>Sort</a:t>
            </a:r>
            <a:r>
              <a:rPr lang="pl-PL" sz="4200" b="1" dirty="0"/>
              <a:t>u</a:t>
            </a:r>
            <a:r>
              <a:rPr lang="en-US" sz="4200" b="1" dirty="0"/>
              <a:t>j </a:t>
            </a:r>
            <a:r>
              <a:rPr lang="pl-PL" sz="4200" b="1" dirty="0"/>
              <a:t>Śmieci</a:t>
            </a:r>
            <a:r>
              <a:rPr lang="en-US" sz="4200" dirty="0"/>
              <a:t> 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B2EE6C5-4B62-4863-8301-C49664985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7410" y="3632201"/>
            <a:ext cx="6132990" cy="68580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buNone/>
            </a:pPr>
            <a:r>
              <a:rPr lang="pl-PL" sz="2000" dirty="0"/>
              <a:t>W</a:t>
            </a:r>
            <a:r>
              <a:rPr lang="en-US" sz="2000" dirty="0" err="1"/>
              <a:t>yrzucaj</a:t>
            </a:r>
            <a:r>
              <a:rPr lang="en-US" sz="2000" dirty="0"/>
              <a:t> </a:t>
            </a:r>
            <a:r>
              <a:rPr lang="en-US" sz="2000" dirty="0" err="1"/>
              <a:t>osobno</a:t>
            </a:r>
            <a:r>
              <a:rPr lang="en-US" sz="2000" dirty="0"/>
              <a:t> papier, </a:t>
            </a:r>
            <a:r>
              <a:rPr lang="en-US" sz="2000" dirty="0" err="1"/>
              <a:t>plastik</a:t>
            </a:r>
            <a:r>
              <a:rPr lang="en-US" sz="2000" dirty="0"/>
              <a:t>, </a:t>
            </a:r>
            <a:r>
              <a:rPr lang="en-US" sz="2000" dirty="0" err="1"/>
              <a:t>sz</a:t>
            </a:r>
            <a:r>
              <a:rPr lang="pl-PL" sz="2000" dirty="0" err="1"/>
              <a:t>kło</a:t>
            </a:r>
            <a:r>
              <a:rPr lang="en-US" sz="2000" dirty="0"/>
              <a:t>, metal </a:t>
            </a:r>
            <a:endParaRPr lang="pl-PL" sz="2000" dirty="0"/>
          </a:p>
          <a:p>
            <a:pPr marL="0" indent="0">
              <a:buNone/>
            </a:pP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całą</a:t>
            </a:r>
            <a:r>
              <a:rPr lang="en-US" sz="2000" dirty="0"/>
              <a:t> </a:t>
            </a:r>
            <a:r>
              <a:rPr lang="en-US" sz="2000" dirty="0" err="1"/>
              <a:t>resztę</a:t>
            </a:r>
            <a:endParaRPr lang="en-US" sz="20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D243F24-314A-4DAB-AE39-DEC49EC7C5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3"/>
          <a:stretch/>
        </p:blipFill>
        <p:spPr>
          <a:xfrm>
            <a:off x="628651" y="2188099"/>
            <a:ext cx="3646780" cy="372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36E36DF5-8144-4788-BB59-F343B7046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Symbol zastępczy zawartości 3">
            <a:extLst>
              <a:ext uri="{FF2B5EF4-FFF2-40B4-BE49-F238E27FC236}">
                <a16:creationId xmlns:a16="http://schemas.microsoft.com/office/drawing/2014/main" id="{F92744F3-B833-40E3-A52C-D953D04C70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90" r="21537" b="-2"/>
          <a:stretch/>
        </p:blipFill>
        <p:spPr>
          <a:xfrm>
            <a:off x="5349607" y="746125"/>
            <a:ext cx="3314451" cy="3358380"/>
          </a:xfrm>
          <a:prstGeom prst="rect">
            <a:avLst/>
          </a:prstGeom>
        </p:spPr>
      </p:pic>
      <p:sp>
        <p:nvSpPr>
          <p:cNvPr id="46" name="Round Single Corner Rectangle 17">
            <a:extLst>
              <a:ext uri="{FF2B5EF4-FFF2-40B4-BE49-F238E27FC236}">
                <a16:creationId xmlns:a16="http://schemas.microsoft.com/office/drawing/2014/main" id="{CF6B2B1D-DA67-4037-A828-2D0D966EB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10817" y="1002026"/>
            <a:ext cx="2309217" cy="1684338"/>
          </a:xfrm>
          <a:prstGeom prst="round1Rect">
            <a:avLst>
              <a:gd name="adj" fmla="val 11295"/>
            </a:avLst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43366D5-A810-4949-AD77-7A69D2888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DEA7E40-8D59-4B05-AF91-80B8136A6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4124396" cy="1600200"/>
          </a:xfrm>
        </p:spPr>
        <p:txBody>
          <a:bodyPr anchor="b">
            <a:normAutofit/>
          </a:bodyPr>
          <a:lstStyle/>
          <a:p>
            <a:pPr algn="l"/>
            <a:r>
              <a:rPr lang="pl-PL" sz="3200" dirty="0"/>
              <a:t>Oszczędzaj światło  i prąd  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9F71243D-F9BB-463C-8F06-4771CC58B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64573"/>
            <a:ext cx="4124395" cy="3854112"/>
          </a:xfrm>
        </p:spPr>
        <p:txBody>
          <a:bodyPr>
            <a:normAutofit/>
          </a:bodyPr>
          <a:lstStyle/>
          <a:p>
            <a:r>
              <a:rPr lang="pl-PL" sz="1600" dirty="0"/>
              <a:t>Gdy wychodzisz z pokoju gaś światło</a:t>
            </a:r>
          </a:p>
          <a:p>
            <a:r>
              <a:rPr lang="pl-PL" sz="1600" dirty="0"/>
              <a:t>Wymień żarówki na energooszczędne</a:t>
            </a:r>
          </a:p>
          <a:p>
            <a:pPr marL="0" indent="0">
              <a:buNone/>
            </a:pPr>
            <a:r>
              <a:rPr lang="pl-PL" sz="1600" dirty="0"/>
              <a:t>      </a:t>
            </a:r>
            <a:endParaRPr lang="en-US" sz="1600" dirty="0"/>
          </a:p>
        </p:txBody>
      </p:sp>
      <p:sp>
        <p:nvSpPr>
          <p:cNvPr id="50" name="Round Single Corner Rectangle 16">
            <a:extLst>
              <a:ext uri="{FF2B5EF4-FFF2-40B4-BE49-F238E27FC236}">
                <a16:creationId xmlns:a16="http://schemas.microsoft.com/office/drawing/2014/main" id="{5C733A54-F2A2-4FF4-8FC6-76D9407D3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6241840" y="4259603"/>
            <a:ext cx="2417253" cy="1840846"/>
          </a:xfrm>
          <a:prstGeom prst="round1Rect">
            <a:avLst>
              <a:gd name="adj" fmla="val 11295"/>
            </a:avLst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ymbol zastępczy zawartości 3">
            <a:extLst>
              <a:ext uri="{FF2B5EF4-FFF2-40B4-BE49-F238E27FC236}">
                <a16:creationId xmlns:a16="http://schemas.microsoft.com/office/drawing/2014/main" id="{35E3B418-54D3-47E5-B0B9-18A8FA0F89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9" r="-4" b="-4"/>
          <a:stretch/>
        </p:blipFill>
        <p:spPr>
          <a:xfrm>
            <a:off x="8810817" y="2822889"/>
            <a:ext cx="2695383" cy="353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530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D1E384-A2B1-446D-97C6-7A001FCA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pl-PL" dirty="0"/>
              <a:t>Nie zanieczyszczaj powietrza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9285560-02B3-4486-8C5D-2BA9D612B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94560"/>
            <a:ext cx="5816600" cy="4024125"/>
          </a:xfrm>
        </p:spPr>
        <p:txBody>
          <a:bodyPr>
            <a:normAutofit/>
          </a:bodyPr>
          <a:lstStyle/>
          <a:p>
            <a:r>
              <a:rPr lang="pl-PL" dirty="0"/>
              <a:t>Przerzuć się na rower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7FA140A-1FCE-4F82-93DD-E64ED36AF5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1" r="18222" b="2"/>
          <a:stretch/>
        </p:blipFill>
        <p:spPr>
          <a:xfrm>
            <a:off x="6985000" y="2501159"/>
            <a:ext cx="4521200" cy="341092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E0D83E4-6F73-4A24-869F-7D18945DA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707" y="3020670"/>
            <a:ext cx="5140293" cy="289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46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A2C482F-3375-4947-9422-16CAD6868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56EF74FA-A9B2-4561-A857-B3C940304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1066164"/>
            <a:ext cx="5305958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33A780C-CE7E-4459-A433-B79D8B1F5A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02" r="21075" b="1"/>
          <a:stretch/>
        </p:blipFill>
        <p:spPr>
          <a:xfrm>
            <a:off x="6414043" y="1375866"/>
            <a:ext cx="2466491" cy="2683228"/>
          </a:xfrm>
          <a:custGeom>
            <a:avLst/>
            <a:gdLst>
              <a:gd name="connsiteX0" fmla="*/ 618429 w 2989398"/>
              <a:gd name="connsiteY0" fmla="*/ 0 h 2740475"/>
              <a:gd name="connsiteX1" fmla="*/ 2989398 w 2989398"/>
              <a:gd name="connsiteY1" fmla="*/ 0 h 2740475"/>
              <a:gd name="connsiteX2" fmla="*/ 2989398 w 2989398"/>
              <a:gd name="connsiteY2" fmla="*/ 151959 h 2740475"/>
              <a:gd name="connsiteX3" fmla="*/ 2989398 w 2989398"/>
              <a:gd name="connsiteY3" fmla="*/ 1370238 h 2740475"/>
              <a:gd name="connsiteX4" fmla="*/ 2989398 w 2989398"/>
              <a:gd name="connsiteY4" fmla="*/ 2740475 h 2740475"/>
              <a:gd name="connsiteX5" fmla="*/ 0 w 2989398"/>
              <a:gd name="connsiteY5" fmla="*/ 2740475 h 2740475"/>
              <a:gd name="connsiteX6" fmla="*/ 0 w 2989398"/>
              <a:gd name="connsiteY6" fmla="*/ 151949 h 2740475"/>
              <a:gd name="connsiteX7" fmla="*/ 11940 w 2989398"/>
              <a:gd name="connsiteY7" fmla="*/ 92810 h 2740475"/>
              <a:gd name="connsiteX8" fmla="*/ 92808 w 2989398"/>
              <a:gd name="connsiteY8" fmla="*/ 11942 h 2740475"/>
              <a:gd name="connsiteX9" fmla="*/ 151947 w 2989398"/>
              <a:gd name="connsiteY9" fmla="*/ 2 h 2740475"/>
              <a:gd name="connsiteX10" fmla="*/ 618429 w 2989398"/>
              <a:gd name="connsiteY10" fmla="*/ 2 h 274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89398" h="2740475">
                <a:moveTo>
                  <a:pt x="618429" y="0"/>
                </a:moveTo>
                <a:lnTo>
                  <a:pt x="2989398" y="0"/>
                </a:lnTo>
                <a:lnTo>
                  <a:pt x="2989398" y="151959"/>
                </a:lnTo>
                <a:lnTo>
                  <a:pt x="2989398" y="1370238"/>
                </a:lnTo>
                <a:lnTo>
                  <a:pt x="2989398" y="2740475"/>
                </a:lnTo>
                <a:lnTo>
                  <a:pt x="0" y="2740475"/>
                </a:lnTo>
                <a:lnTo>
                  <a:pt x="0" y="151949"/>
                </a:lnTo>
                <a:lnTo>
                  <a:pt x="11940" y="92810"/>
                </a:lnTo>
                <a:cubicBezTo>
                  <a:pt x="27319" y="56449"/>
                  <a:pt x="56447" y="27321"/>
                  <a:pt x="92808" y="11942"/>
                </a:cubicBezTo>
                <a:lnTo>
                  <a:pt x="151947" y="2"/>
                </a:lnTo>
                <a:lnTo>
                  <a:pt x="618429" y="2"/>
                </a:lnTo>
                <a:close/>
              </a:path>
            </a:pathLst>
          </a:custGeom>
        </p:spPr>
      </p:pic>
      <p:sp>
        <p:nvSpPr>
          <p:cNvPr id="14" name="Freeform 16">
            <a:extLst>
              <a:ext uri="{FF2B5EF4-FFF2-40B4-BE49-F238E27FC236}">
                <a16:creationId xmlns:a16="http://schemas.microsoft.com/office/drawing/2014/main" id="{4C49C2A1-4368-4880-A38F-45CDBDF66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34066" y="1375866"/>
            <a:ext cx="2047851" cy="1551917"/>
          </a:xfrm>
          <a:custGeom>
            <a:avLst/>
            <a:gdLst>
              <a:gd name="connsiteX0" fmla="*/ 0 w 2482004"/>
              <a:gd name="connsiteY0" fmla="*/ 0 h 1585026"/>
              <a:gd name="connsiteX1" fmla="*/ 116690 w 2482004"/>
              <a:gd name="connsiteY1" fmla="*/ 0 h 1585026"/>
              <a:gd name="connsiteX2" fmla="*/ 1583843 w 2482004"/>
              <a:gd name="connsiteY2" fmla="*/ 0 h 1585026"/>
              <a:gd name="connsiteX3" fmla="*/ 2365314 w 2482004"/>
              <a:gd name="connsiteY3" fmla="*/ 0 h 1585026"/>
              <a:gd name="connsiteX4" fmla="*/ 2482004 w 2482004"/>
              <a:gd name="connsiteY4" fmla="*/ 116690 h 1585026"/>
              <a:gd name="connsiteX5" fmla="*/ 2482004 w 2482004"/>
              <a:gd name="connsiteY5" fmla="*/ 1585026 h 1585026"/>
              <a:gd name="connsiteX6" fmla="*/ 1583843 w 2482004"/>
              <a:gd name="connsiteY6" fmla="*/ 1585026 h 1585026"/>
              <a:gd name="connsiteX7" fmla="*/ 0 w 2482004"/>
              <a:gd name="connsiteY7" fmla="*/ 1585026 h 1585026"/>
              <a:gd name="connsiteX8" fmla="*/ 0 w 2482004"/>
              <a:gd name="connsiteY8" fmla="*/ 116690 h 158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2004" h="1585026">
                <a:moveTo>
                  <a:pt x="0" y="0"/>
                </a:moveTo>
                <a:lnTo>
                  <a:pt x="116690" y="0"/>
                </a:lnTo>
                <a:lnTo>
                  <a:pt x="1583843" y="0"/>
                </a:lnTo>
                <a:lnTo>
                  <a:pt x="2365314" y="0"/>
                </a:lnTo>
                <a:cubicBezTo>
                  <a:pt x="2429760" y="0"/>
                  <a:pt x="2482004" y="52244"/>
                  <a:pt x="2482004" y="116690"/>
                </a:cubicBezTo>
                <a:lnTo>
                  <a:pt x="2482004" y="1585026"/>
                </a:lnTo>
                <a:lnTo>
                  <a:pt x="1583843" y="1585026"/>
                </a:lnTo>
                <a:lnTo>
                  <a:pt x="0" y="1585026"/>
                </a:lnTo>
                <a:lnTo>
                  <a:pt x="0" y="116690"/>
                </a:lnTo>
                <a:close/>
              </a:path>
            </a:pathLst>
          </a:cu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E63834E-AA35-42BD-A215-BA96E80DE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698E22A-9AC4-423B-AE27-73EEECA93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4753466" cy="1293028"/>
          </a:xfrm>
        </p:spPr>
        <p:txBody>
          <a:bodyPr>
            <a:normAutofit/>
          </a:bodyPr>
          <a:lstStyle/>
          <a:p>
            <a:r>
              <a:rPr lang="pl-PL" dirty="0"/>
              <a:t>Zamknij drzwi dla „chemii”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FD715B0-FC0C-4767-9E64-AD1671D00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94560"/>
            <a:ext cx="4753466" cy="4024125"/>
          </a:xfrm>
        </p:spPr>
        <p:txBody>
          <a:bodyPr>
            <a:normAutofit/>
          </a:bodyPr>
          <a:lstStyle/>
          <a:p>
            <a:r>
              <a:rPr lang="pl-PL" dirty="0"/>
              <a:t>stosuj naturalne kosmetyki i środki do pielęgnacji domu, (np. zamień chemiczne mydło do mycia rąk na naturalne, szare); wykorzystuj naturalne metody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9128DD1F-23C7-4100-B462-D2D871011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6419239" y="4199460"/>
            <a:ext cx="2466774" cy="1695035"/>
          </a:xfrm>
          <a:custGeom>
            <a:avLst/>
            <a:gdLst>
              <a:gd name="connsiteX0" fmla="*/ 0 w 2482004"/>
              <a:gd name="connsiteY0" fmla="*/ 0 h 1585026"/>
              <a:gd name="connsiteX1" fmla="*/ 116690 w 2482004"/>
              <a:gd name="connsiteY1" fmla="*/ 0 h 1585026"/>
              <a:gd name="connsiteX2" fmla="*/ 1583843 w 2482004"/>
              <a:gd name="connsiteY2" fmla="*/ 0 h 1585026"/>
              <a:gd name="connsiteX3" fmla="*/ 2365314 w 2482004"/>
              <a:gd name="connsiteY3" fmla="*/ 0 h 1585026"/>
              <a:gd name="connsiteX4" fmla="*/ 2482004 w 2482004"/>
              <a:gd name="connsiteY4" fmla="*/ 116690 h 1585026"/>
              <a:gd name="connsiteX5" fmla="*/ 2482004 w 2482004"/>
              <a:gd name="connsiteY5" fmla="*/ 1585026 h 1585026"/>
              <a:gd name="connsiteX6" fmla="*/ 1583843 w 2482004"/>
              <a:gd name="connsiteY6" fmla="*/ 1585026 h 1585026"/>
              <a:gd name="connsiteX7" fmla="*/ 0 w 2482004"/>
              <a:gd name="connsiteY7" fmla="*/ 1585026 h 1585026"/>
              <a:gd name="connsiteX8" fmla="*/ 0 w 2482004"/>
              <a:gd name="connsiteY8" fmla="*/ 116690 h 158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2004" h="1585026">
                <a:moveTo>
                  <a:pt x="0" y="0"/>
                </a:moveTo>
                <a:lnTo>
                  <a:pt x="116690" y="0"/>
                </a:lnTo>
                <a:lnTo>
                  <a:pt x="1583843" y="0"/>
                </a:lnTo>
                <a:lnTo>
                  <a:pt x="2365314" y="0"/>
                </a:lnTo>
                <a:cubicBezTo>
                  <a:pt x="2429760" y="0"/>
                  <a:pt x="2482004" y="52244"/>
                  <a:pt x="2482004" y="116690"/>
                </a:cubicBezTo>
                <a:lnTo>
                  <a:pt x="2482004" y="1585026"/>
                </a:lnTo>
                <a:lnTo>
                  <a:pt x="1583843" y="1585026"/>
                </a:lnTo>
                <a:lnTo>
                  <a:pt x="0" y="1585026"/>
                </a:lnTo>
                <a:lnTo>
                  <a:pt x="0" y="11669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8AA9C6B-371C-4947-B1A4-4D4AE99D4E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59" r="33215" b="2"/>
          <a:stretch/>
        </p:blipFill>
        <p:spPr>
          <a:xfrm>
            <a:off x="9028587" y="3061713"/>
            <a:ext cx="2053329" cy="2832779"/>
          </a:xfrm>
          <a:custGeom>
            <a:avLst/>
            <a:gdLst>
              <a:gd name="connsiteX0" fmla="*/ 6640 w 2488644"/>
              <a:gd name="connsiteY0" fmla="*/ 0 h 2893217"/>
              <a:gd name="connsiteX1" fmla="*/ 2488644 w 2488644"/>
              <a:gd name="connsiteY1" fmla="*/ 0 h 2893217"/>
              <a:gd name="connsiteX2" fmla="*/ 2488644 w 2488644"/>
              <a:gd name="connsiteY2" fmla="*/ 1478584 h 2893217"/>
              <a:gd name="connsiteX3" fmla="*/ 2488644 w 2488644"/>
              <a:gd name="connsiteY3" fmla="*/ 1829101 h 2893217"/>
              <a:gd name="connsiteX4" fmla="*/ 2488644 w 2488644"/>
              <a:gd name="connsiteY4" fmla="*/ 2727776 h 2893217"/>
              <a:gd name="connsiteX5" fmla="*/ 2323203 w 2488644"/>
              <a:gd name="connsiteY5" fmla="*/ 2893217 h 2893217"/>
              <a:gd name="connsiteX6" fmla="*/ 896176 w 2488644"/>
              <a:gd name="connsiteY6" fmla="*/ 2893217 h 2893217"/>
              <a:gd name="connsiteX7" fmla="*/ 172081 w 2488644"/>
              <a:gd name="connsiteY7" fmla="*/ 2893217 h 2893217"/>
              <a:gd name="connsiteX8" fmla="*/ 0 w 2488644"/>
              <a:gd name="connsiteY8" fmla="*/ 2893217 h 2893217"/>
              <a:gd name="connsiteX9" fmla="*/ 0 w 2488644"/>
              <a:gd name="connsiteY9" fmla="*/ 140978 h 2893217"/>
              <a:gd name="connsiteX10" fmla="*/ 6640 w 2488644"/>
              <a:gd name="connsiteY10" fmla="*/ 140978 h 289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88644" h="2893217">
                <a:moveTo>
                  <a:pt x="6640" y="0"/>
                </a:moveTo>
                <a:lnTo>
                  <a:pt x="2488644" y="0"/>
                </a:lnTo>
                <a:lnTo>
                  <a:pt x="2488644" y="1478584"/>
                </a:lnTo>
                <a:lnTo>
                  <a:pt x="2488644" y="1829101"/>
                </a:lnTo>
                <a:lnTo>
                  <a:pt x="2488644" y="2727776"/>
                </a:lnTo>
                <a:cubicBezTo>
                  <a:pt x="2488644" y="2819147"/>
                  <a:pt x="2414574" y="2893217"/>
                  <a:pt x="2323203" y="2893217"/>
                </a:cubicBezTo>
                <a:lnTo>
                  <a:pt x="896176" y="2893217"/>
                </a:lnTo>
                <a:lnTo>
                  <a:pt x="172081" y="2893217"/>
                </a:lnTo>
                <a:lnTo>
                  <a:pt x="0" y="2893217"/>
                </a:lnTo>
                <a:lnTo>
                  <a:pt x="0" y="140978"/>
                </a:lnTo>
                <a:lnTo>
                  <a:pt x="6640" y="14097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6944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9235ABC-219D-451F-BB25-E8E65A537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564DCF-EEFC-4F40-A7F6-9098ABB79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C54757E-D3C6-4C58-8B53-B56383CDE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anchor="b">
            <a:normAutofit/>
          </a:bodyPr>
          <a:lstStyle/>
          <a:p>
            <a:pPr algn="l"/>
            <a:r>
              <a:rPr lang="pl-PL" sz="3200"/>
              <a:t>Podziękuj za „jednorazówki”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68F06E-D67E-4DE7-99D9-C58CA54EF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64573"/>
            <a:ext cx="3977639" cy="3854112"/>
          </a:xfrm>
        </p:spPr>
        <p:txBody>
          <a:bodyPr>
            <a:normAutofit/>
          </a:bodyPr>
          <a:lstStyle/>
          <a:p>
            <a:r>
              <a:rPr lang="pl-PL" sz="1600" dirty="0"/>
              <a:t>nie używaj jednorazowych torebek i reklamówek, stosuj produkty wielokrotnego użytku i ekologiczne: słoiki i papierowe woreczki, zamiast plastikowych pojemników.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DB11B7A-07AC-482C-948F-E8C98C238C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03" r="16340" b="-2"/>
          <a:stretch/>
        </p:blipFill>
        <p:spPr>
          <a:xfrm>
            <a:off x="4972699" y="746126"/>
            <a:ext cx="6533501" cy="547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35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8C537A-EDBA-4607-811E-A68C0FD72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764373"/>
            <a:ext cx="6832600" cy="1293028"/>
          </a:xfrm>
        </p:spPr>
        <p:txBody>
          <a:bodyPr>
            <a:normAutofit/>
          </a:bodyPr>
          <a:lstStyle/>
          <a:p>
            <a:r>
              <a:rPr lang="pl-PL" dirty="0"/>
              <a:t>Nie zaśmiecaj sobie domu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89387FA-2FD0-4892-B890-C7720EBC8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760" y="2194560"/>
            <a:ext cx="6832600" cy="4024125"/>
          </a:xfrm>
        </p:spPr>
        <p:txBody>
          <a:bodyPr>
            <a:normAutofit/>
          </a:bodyPr>
          <a:lstStyle/>
          <a:p>
            <a:r>
              <a:rPr lang="pl-PL" dirty="0"/>
              <a:t>kupuj tylko to, czego naprawdę potrzebujesz i zastanów się, czy tym co masz, nie mógłbyś się jeszcze z kimś podzielić. Nabywaj produkty zdrowe, ekologiczne, lokalne, wytwarzane według zasad handlu fair-trade.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1756C1E-3E44-4ACF-A624-19C43B9D56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394" b="-3"/>
          <a:stretch/>
        </p:blipFill>
        <p:spPr>
          <a:xfrm>
            <a:off x="7861238" y="746125"/>
            <a:ext cx="3644962" cy="547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48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23A35A-B1E1-4A81-A8C9-E6FBC9D63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0" y="764373"/>
            <a:ext cx="6832600" cy="1293028"/>
          </a:xfrm>
        </p:spPr>
        <p:txBody>
          <a:bodyPr>
            <a:normAutofit/>
          </a:bodyPr>
          <a:lstStyle/>
          <a:p>
            <a:r>
              <a:rPr lang="pl-PL" dirty="0"/>
              <a:t>Zrób zabawki</a:t>
            </a:r>
          </a:p>
        </p:txBody>
      </p:sp>
      <p:sp>
        <p:nvSpPr>
          <p:cNvPr id="2052" name="Rectangle 70">
            <a:extLst>
              <a:ext uri="{FF2B5EF4-FFF2-40B4-BE49-F238E27FC236}">
                <a16:creationId xmlns:a16="http://schemas.microsoft.com/office/drawing/2014/main" id="{1F65E7A3-09F7-4DFB-A0CA-F0B816213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6478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Znalezione obrazy dla zapytania zabawki ze smieci">
            <a:extLst>
              <a:ext uri="{FF2B5EF4-FFF2-40B4-BE49-F238E27FC236}">
                <a16:creationId xmlns:a16="http://schemas.microsoft.com/office/drawing/2014/main" id="{7A632F0F-D99C-4F77-8C21-001539AD2E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r="20933" b="1"/>
          <a:stretch/>
        </p:blipFill>
        <p:spPr bwMode="auto">
          <a:xfrm>
            <a:off x="1" y="-2"/>
            <a:ext cx="4169661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6FC2066-5114-4384-A1AD-44514331C7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15" r="-1" b="1049"/>
          <a:stretch/>
        </p:blipFill>
        <p:spPr>
          <a:xfrm>
            <a:off x="-1" y="4206237"/>
            <a:ext cx="4169662" cy="265176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83F682-EF36-4FE0-8675-81AA18BFC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3600" y="2194560"/>
            <a:ext cx="6832600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 zamiast kupować dziecku nowe zabawki, wykorzystaj kartony, sznurki, plastikowe butelki, gałęzie, liście, kasztany, szmatki, włóczki, drewniane guziki. Jest wiele materiałów, które możesz wykorzystać to stworzenia zabawek własnej roboty.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2914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6606EF5-7DE8-44D4-A683-EF4986E9A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3BE15FE4-C7B0-4CE1-9889-0ACB5A7C1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6130118-4573-489B-98F0-6A93AC9CD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88665"/>
            <a:ext cx="3306744" cy="1293028"/>
          </a:xfrm>
        </p:spPr>
        <p:txBody>
          <a:bodyPr>
            <a:normAutofit/>
          </a:bodyPr>
          <a:lstStyle/>
          <a:p>
            <a:r>
              <a:rPr lang="pl-PL" sz="3200"/>
              <a:t>Ruszaj się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CF4394-C1DE-4B59-A79A-76243CB99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334827"/>
            <a:ext cx="3306742" cy="3883858"/>
          </a:xfrm>
        </p:spPr>
        <p:txBody>
          <a:bodyPr>
            <a:normAutofit/>
          </a:bodyPr>
          <a:lstStyle/>
          <a:p>
            <a:r>
              <a:rPr lang="pl-PL" sz="1600"/>
              <a:t>wychodź jak najczęściej ze swojego eko-domu na spacery z rodziną; uprawiaj aktywny wypoczynek, przemieszczaj się po mieście na rowerze. </a:t>
            </a:r>
          </a:p>
        </p:txBody>
      </p:sp>
      <p:sp>
        <p:nvSpPr>
          <p:cNvPr id="75" name="Rounded Rectangle 14">
            <a:extLst>
              <a:ext uri="{FF2B5EF4-FFF2-40B4-BE49-F238E27FC236}">
                <a16:creationId xmlns:a16="http://schemas.microsoft.com/office/drawing/2014/main" id="{5BA420DF-B174-4FB4-8008-B3A1954B1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1066164"/>
            <a:ext cx="6765949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Znalezione obrazy dla zapytania kobieta biegajÄca z rodzinÄ">
            <a:extLst>
              <a:ext uri="{FF2B5EF4-FFF2-40B4-BE49-F238E27FC236}">
                <a16:creationId xmlns:a16="http://schemas.microsoft.com/office/drawing/2014/main" id="{3D61CDDF-767D-4F36-AF83-49F0DB1820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2" r="2046" b="2"/>
          <a:stretch/>
        </p:blipFill>
        <p:spPr bwMode="auto">
          <a:xfrm>
            <a:off x="4955339" y="1336566"/>
            <a:ext cx="6127287" cy="460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46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a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TM04033937[[fn=Para]]</Template>
  <TotalTime>122</TotalTime>
  <Words>436</Words>
  <Application>Microsoft Office PowerPoint</Application>
  <PresentationFormat>Panoramiczny</PresentationFormat>
  <Paragraphs>36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8" baseType="lpstr">
      <vt:lpstr>Arial</vt:lpstr>
      <vt:lpstr>Century Gothic</vt:lpstr>
      <vt:lpstr>Para</vt:lpstr>
      <vt:lpstr>Żyj  w zgodzie z naturą</vt:lpstr>
      <vt:lpstr>Sortuj Śmieci </vt:lpstr>
      <vt:lpstr>Oszczędzaj światło  i prąd  </vt:lpstr>
      <vt:lpstr>Nie zanieczyszczaj powietrza</vt:lpstr>
      <vt:lpstr>Zamknij drzwi dla „chemii” </vt:lpstr>
      <vt:lpstr>Podziękuj za „jednorazówki” </vt:lpstr>
      <vt:lpstr>Nie zaśmiecaj sobie domu </vt:lpstr>
      <vt:lpstr>Zrób zabawki</vt:lpstr>
      <vt:lpstr>Ruszaj się </vt:lpstr>
      <vt:lpstr>Zasadź drzewo</vt:lpstr>
      <vt:lpstr>Nie wyrzucaj starych ubrań</vt:lpstr>
      <vt:lpstr>Oszczędzaj wodę</vt:lpstr>
      <vt:lpstr>Prezentacja programu PowerPoint</vt:lpstr>
      <vt:lpstr>Używaj oświetlenia punktowego zamiast sufitowego</vt:lpstr>
      <vt:lpstr>Bibliografia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ekologia</dc:title>
  <dc:creator>User</dc:creator>
  <cp:lastModifiedBy>User</cp:lastModifiedBy>
  <cp:revision>14</cp:revision>
  <dcterms:created xsi:type="dcterms:W3CDTF">2018-09-17T15:36:47Z</dcterms:created>
  <dcterms:modified xsi:type="dcterms:W3CDTF">2019-10-19T08:20:58Z</dcterms:modified>
</cp:coreProperties>
</file>