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Merriweather"/>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erriweather-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italic.fntdata"/><Relationship Id="rId25" Type="http://schemas.openxmlformats.org/officeDocument/2006/relationships/font" Target="fonts/Merriweather-bold.fntdata"/><Relationship Id="rId27"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d06f3bb25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d06f3bb25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d06f3bb25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d06f3bb25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5203211b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d5203211b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d06f3bb25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d06f3bb25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06f3bb25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d06f3bb25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06f3bb25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d06f3bb25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d5203211b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d5203211b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06f3bb25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06f3bb25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06f3bb25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d06f3bb25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d06f3bb25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d06f3bb25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d51829162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d51829162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d06f3bb25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d06f3bb25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d06f3bb25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d06f3bb25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d06f3bb25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d06f3bb25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06f3bb25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d06f3bb25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d06f3bb25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d06f3bb25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d51829162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d51829162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hyperlink" Target="http://www.youtube.com/watch?v=4YrLZ2sOk3o" TargetMode="External"/><Relationship Id="rId5"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33.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hyperlink" Target="http://www.youtube.com/watch?v=nZdjAydnhWE" TargetMode="External"/><Relationship Id="rId5"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hyperlink" Target="https://www.ekologia.pl/wiedza/zanieczyszczenia/zanieczyszczenie-srodowiska-w-polsce-rodzaje-przyczyny-i-zapobieganie-zanieczyszczeniom-srodowiska,11029.html" TargetMode="External"/><Relationship Id="rId5" Type="http://schemas.openxmlformats.org/officeDocument/2006/relationships/hyperlink" Target="https://www.eea.europa.eu/pl/sygna142y/sygnaly-2020/infografika/czym-jest-zanieczyszczenie-srodowiska/view" TargetMode="External"/><Relationship Id="rId6" Type="http://schemas.openxmlformats.org/officeDocument/2006/relationships/hyperlink" Target="https://epodreczniki.pl/a/zanieczyszczenia-powietrza/D5txt358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hyperlink" Target="http://www.youtube.com/watch?v=sMciX7wREh0" TargetMode="External"/><Relationship Id="rId5"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hyperlink" Target="http://www.youtube.com/watch?v=-YCy-uh6zuo" TargetMode="External"/><Relationship Id="rId5"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p:cNvPicPr preferRelativeResize="0"/>
          <p:nvPr/>
        </p:nvPicPr>
        <p:blipFill>
          <a:blip r:embed="rId4">
            <a:alphaModFix/>
          </a:blip>
          <a:stretch>
            <a:fillRect/>
          </a:stretch>
        </p:blipFill>
        <p:spPr>
          <a:xfrm>
            <a:off x="5932062" y="1779450"/>
            <a:ext cx="2992875" cy="2629150"/>
          </a:xfrm>
          <a:prstGeom prst="rect">
            <a:avLst/>
          </a:prstGeom>
          <a:noFill/>
          <a:ln>
            <a:noFill/>
          </a:ln>
        </p:spPr>
      </p:pic>
      <p:pic>
        <p:nvPicPr>
          <p:cNvPr id="56" name="Google Shape;56;p13"/>
          <p:cNvPicPr preferRelativeResize="0"/>
          <p:nvPr/>
        </p:nvPicPr>
        <p:blipFill>
          <a:blip r:embed="rId5">
            <a:alphaModFix/>
          </a:blip>
          <a:stretch>
            <a:fillRect/>
          </a:stretch>
        </p:blipFill>
        <p:spPr>
          <a:xfrm>
            <a:off x="5033250" y="2031800"/>
            <a:ext cx="3627526" cy="2720651"/>
          </a:xfrm>
          <a:prstGeom prst="rect">
            <a:avLst/>
          </a:prstGeom>
          <a:noFill/>
          <a:ln>
            <a:noFill/>
          </a:ln>
        </p:spPr>
      </p:pic>
      <p:pic>
        <p:nvPicPr>
          <p:cNvPr id="57" name="Google Shape;57;p13"/>
          <p:cNvPicPr preferRelativeResize="0"/>
          <p:nvPr/>
        </p:nvPicPr>
        <p:blipFill>
          <a:blip r:embed="rId4">
            <a:alphaModFix/>
          </a:blip>
          <a:stretch>
            <a:fillRect/>
          </a:stretch>
        </p:blipFill>
        <p:spPr>
          <a:xfrm>
            <a:off x="349412" y="1779450"/>
            <a:ext cx="2992875" cy="2629150"/>
          </a:xfrm>
          <a:prstGeom prst="rect">
            <a:avLst/>
          </a:prstGeom>
          <a:noFill/>
          <a:ln>
            <a:noFill/>
          </a:ln>
        </p:spPr>
      </p:pic>
      <p:pic>
        <p:nvPicPr>
          <p:cNvPr id="58" name="Google Shape;58;p13"/>
          <p:cNvPicPr preferRelativeResize="0"/>
          <p:nvPr/>
        </p:nvPicPr>
        <p:blipFill>
          <a:blip r:embed="rId6">
            <a:alphaModFix/>
          </a:blip>
          <a:stretch>
            <a:fillRect/>
          </a:stretch>
        </p:blipFill>
        <p:spPr>
          <a:xfrm>
            <a:off x="614291" y="2031800"/>
            <a:ext cx="4073009" cy="2720650"/>
          </a:xfrm>
          <a:prstGeom prst="rect">
            <a:avLst/>
          </a:prstGeom>
          <a:noFill/>
          <a:ln>
            <a:noFill/>
          </a:ln>
        </p:spPr>
      </p:pic>
      <p:sp>
        <p:nvSpPr>
          <p:cNvPr id="59" name="Google Shape;59;p13"/>
          <p:cNvSpPr txBox="1"/>
          <p:nvPr/>
        </p:nvSpPr>
        <p:spPr>
          <a:xfrm>
            <a:off x="614300" y="471250"/>
            <a:ext cx="8046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 sz="2700">
                <a:solidFill>
                  <a:srgbClr val="F4CCCC"/>
                </a:solidFill>
                <a:latin typeface="Merriweather"/>
                <a:ea typeface="Merriweather"/>
                <a:cs typeface="Merriweather"/>
                <a:sym typeface="Merriweather"/>
              </a:rPr>
              <a:t>Zanieczyszczenie środowiska przyrodniczego</a:t>
            </a:r>
            <a:endParaRPr b="1" sz="2700">
              <a:solidFill>
                <a:srgbClr val="F4CCCC"/>
              </a:solidFill>
              <a:latin typeface="Merriweather"/>
              <a:ea typeface="Merriweather"/>
              <a:cs typeface="Merriweather"/>
              <a:sym typeface="Merriweather"/>
            </a:endParaRPr>
          </a:p>
        </p:txBody>
      </p:sp>
      <p:sp>
        <p:nvSpPr>
          <p:cNvPr id="60" name="Google Shape;60;p13"/>
          <p:cNvSpPr txBox="1"/>
          <p:nvPr/>
        </p:nvSpPr>
        <p:spPr>
          <a:xfrm>
            <a:off x="547350" y="571500"/>
            <a:ext cx="80493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pl" sz="2700">
                <a:solidFill>
                  <a:srgbClr val="980000"/>
                </a:solidFill>
                <a:latin typeface="Merriweather"/>
                <a:ea typeface="Merriweather"/>
                <a:cs typeface="Merriweather"/>
                <a:sym typeface="Merriweather"/>
              </a:rPr>
              <a:t>Zanieczyszczenie środowiska przyrodniczego</a:t>
            </a:r>
            <a:endParaRPr b="1" sz="2700">
              <a:solidFill>
                <a:srgbClr val="980000"/>
              </a:solidFill>
              <a:latin typeface="Merriweather"/>
              <a:ea typeface="Merriweather"/>
              <a:cs typeface="Merriweather"/>
              <a:sym typeface="Merriweather"/>
            </a:endParaRPr>
          </a:p>
          <a:p>
            <a:pPr indent="0" lvl="0" marL="0" rtl="0" algn="l">
              <a:spcBef>
                <a:spcPts val="0"/>
              </a:spcBef>
              <a:spcAft>
                <a:spcPts val="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0" name="Google Shape;140;p22"/>
          <p:cNvSpPr txBox="1"/>
          <p:nvPr/>
        </p:nvSpPr>
        <p:spPr>
          <a:xfrm>
            <a:off x="803675" y="210975"/>
            <a:ext cx="5143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 sz="2500">
                <a:solidFill>
                  <a:srgbClr val="980000"/>
                </a:solidFill>
                <a:latin typeface="Merriweather"/>
                <a:ea typeface="Merriweather"/>
                <a:cs typeface="Merriweather"/>
                <a:sym typeface="Merriweather"/>
              </a:rPr>
              <a:t>Degradacja gleby</a:t>
            </a:r>
            <a:endParaRPr b="1" sz="2500">
              <a:solidFill>
                <a:srgbClr val="980000"/>
              </a:solidFill>
              <a:latin typeface="Merriweather"/>
              <a:ea typeface="Merriweather"/>
              <a:cs typeface="Merriweather"/>
              <a:sym typeface="Merriweather"/>
            </a:endParaRPr>
          </a:p>
        </p:txBody>
      </p:sp>
      <p:sp>
        <p:nvSpPr>
          <p:cNvPr id="141" name="Google Shape;141;p22"/>
          <p:cNvSpPr txBox="1"/>
          <p:nvPr/>
        </p:nvSpPr>
        <p:spPr>
          <a:xfrm>
            <a:off x="321475" y="910950"/>
            <a:ext cx="4299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t>W 2012 roku całkowita powierzchnia zdegradowanych gruntów w naszym kraju wynosiła 64 tys. ha, czyli około 0,2% terytorium Polski. </a:t>
            </a:r>
            <a:br>
              <a:rPr lang="pl"/>
            </a:br>
            <a:br>
              <a:rPr lang="pl"/>
            </a:br>
            <a:endParaRPr/>
          </a:p>
        </p:txBody>
      </p:sp>
      <p:sp>
        <p:nvSpPr>
          <p:cNvPr id="142" name="Google Shape;142;p22"/>
          <p:cNvSpPr txBox="1"/>
          <p:nvPr/>
        </p:nvSpPr>
        <p:spPr>
          <a:xfrm>
            <a:off x="4862225" y="2913300"/>
            <a:ext cx="39783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pl">
                <a:solidFill>
                  <a:schemeClr val="dk1"/>
                </a:solidFill>
              </a:rPr>
              <a:t>Wśród głównych źródeł zanieczyszczenia gleb należy podać: </a:t>
            </a:r>
            <a:br>
              <a:rPr lang="pl">
                <a:solidFill>
                  <a:schemeClr val="dk1"/>
                </a:solidFill>
              </a:rPr>
            </a:br>
            <a:r>
              <a:rPr lang="pl">
                <a:solidFill>
                  <a:schemeClr val="dk1"/>
                </a:solidFill>
              </a:rPr>
              <a:t>przede wszystkim działalność rolniczą, </a:t>
            </a:r>
            <a:br>
              <a:rPr lang="pl">
                <a:solidFill>
                  <a:schemeClr val="dk1"/>
                </a:solidFill>
              </a:rPr>
            </a:br>
            <a:r>
              <a:rPr lang="pl">
                <a:solidFill>
                  <a:schemeClr val="dk1"/>
                </a:solidFill>
              </a:rPr>
              <a:t>w szczególności nadmierne nawożenie </a:t>
            </a:r>
            <a:br>
              <a:rPr lang="pl">
                <a:solidFill>
                  <a:schemeClr val="dk1"/>
                </a:solidFill>
              </a:rPr>
            </a:br>
            <a:r>
              <a:rPr lang="pl">
                <a:solidFill>
                  <a:schemeClr val="dk1"/>
                </a:solidFill>
              </a:rPr>
              <a:t>i niewłaściwa melioracja oraz wypalanie traw, zanieczyszczenia przemysłowe, zanieczyszczenia komunikacyjne</a:t>
            </a:r>
            <a:endParaRPr/>
          </a:p>
        </p:txBody>
      </p:sp>
      <p:pic>
        <p:nvPicPr>
          <p:cNvPr id="143" name="Google Shape;143;p22"/>
          <p:cNvPicPr preferRelativeResize="0"/>
          <p:nvPr/>
        </p:nvPicPr>
        <p:blipFill>
          <a:blip r:embed="rId4">
            <a:alphaModFix/>
          </a:blip>
          <a:stretch>
            <a:fillRect/>
          </a:stretch>
        </p:blipFill>
        <p:spPr>
          <a:xfrm>
            <a:off x="4802000" y="466087"/>
            <a:ext cx="4098750" cy="2151825"/>
          </a:xfrm>
          <a:prstGeom prst="rect">
            <a:avLst/>
          </a:prstGeom>
          <a:noFill/>
          <a:ln>
            <a:noFill/>
          </a:ln>
        </p:spPr>
      </p:pic>
      <p:pic>
        <p:nvPicPr>
          <p:cNvPr id="144" name="Google Shape;144;p22"/>
          <p:cNvPicPr preferRelativeResize="0"/>
          <p:nvPr/>
        </p:nvPicPr>
        <p:blipFill>
          <a:blip r:embed="rId5">
            <a:alphaModFix/>
          </a:blip>
          <a:stretch>
            <a:fillRect/>
          </a:stretch>
        </p:blipFill>
        <p:spPr>
          <a:xfrm>
            <a:off x="850025" y="3305100"/>
            <a:ext cx="3000649" cy="1567000"/>
          </a:xfrm>
          <a:prstGeom prst="rect">
            <a:avLst/>
          </a:prstGeom>
          <a:noFill/>
          <a:ln>
            <a:noFill/>
          </a:ln>
        </p:spPr>
      </p:pic>
      <p:pic>
        <p:nvPicPr>
          <p:cNvPr id="145" name="Google Shape;145;p22"/>
          <p:cNvPicPr preferRelativeResize="0"/>
          <p:nvPr/>
        </p:nvPicPr>
        <p:blipFill>
          <a:blip r:embed="rId6">
            <a:alphaModFix/>
          </a:blip>
          <a:stretch>
            <a:fillRect/>
          </a:stretch>
        </p:blipFill>
        <p:spPr>
          <a:xfrm>
            <a:off x="850025" y="1892390"/>
            <a:ext cx="3000650" cy="1100885"/>
          </a:xfrm>
          <a:prstGeom prst="rect">
            <a:avLst/>
          </a:prstGeom>
          <a:noFill/>
          <a:ln>
            <a:noFill/>
          </a:ln>
        </p:spPr>
      </p:pic>
    </p:spTree>
  </p:cSld>
  <p:clrMapOvr>
    <a:masterClrMapping/>
  </p:clrMapOvr>
  <mc:AlternateContent>
    <mc:Choice Requires="p14">
      <p:transition spd="slow" p14:dur="1000">
        <p14:gallery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1" name="Google Shape;151;p23"/>
          <p:cNvSpPr txBox="1"/>
          <p:nvPr/>
        </p:nvSpPr>
        <p:spPr>
          <a:xfrm>
            <a:off x="-673100" y="150675"/>
            <a:ext cx="42897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Degradacja </a:t>
            </a:r>
            <a:br>
              <a:rPr b="1" lang="pl" sz="2500">
                <a:solidFill>
                  <a:srgbClr val="980000"/>
                </a:solidFill>
                <a:latin typeface="Merriweather"/>
                <a:ea typeface="Merriweather"/>
                <a:cs typeface="Merriweather"/>
                <a:sym typeface="Merriweather"/>
              </a:rPr>
            </a:br>
            <a:r>
              <a:rPr b="1" lang="pl" sz="2500">
                <a:solidFill>
                  <a:srgbClr val="980000"/>
                </a:solidFill>
                <a:latin typeface="Merriweather"/>
                <a:ea typeface="Merriweather"/>
                <a:cs typeface="Merriweather"/>
                <a:sym typeface="Merriweather"/>
              </a:rPr>
              <a:t>lasów</a:t>
            </a:r>
            <a:endParaRPr b="1" sz="2500">
              <a:solidFill>
                <a:srgbClr val="980000"/>
              </a:solidFill>
              <a:latin typeface="Merriweather"/>
              <a:ea typeface="Merriweather"/>
              <a:cs typeface="Merriweather"/>
              <a:sym typeface="Merriweather"/>
            </a:endParaRPr>
          </a:p>
        </p:txBody>
      </p:sp>
      <p:sp>
        <p:nvSpPr>
          <p:cNvPr id="152" name="Google Shape;152;p23"/>
          <p:cNvSpPr txBox="1"/>
          <p:nvPr/>
        </p:nvSpPr>
        <p:spPr>
          <a:xfrm>
            <a:off x="341550" y="994550"/>
            <a:ext cx="41589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t/>
            </a:r>
            <a:endParaRPr/>
          </a:p>
        </p:txBody>
      </p:sp>
      <p:pic>
        <p:nvPicPr>
          <p:cNvPr id="153" name="Google Shape;153;p23"/>
          <p:cNvPicPr preferRelativeResize="0"/>
          <p:nvPr/>
        </p:nvPicPr>
        <p:blipFill>
          <a:blip r:embed="rId4">
            <a:alphaModFix/>
          </a:blip>
          <a:stretch>
            <a:fillRect/>
          </a:stretch>
        </p:blipFill>
        <p:spPr>
          <a:xfrm>
            <a:off x="2677205" y="0"/>
            <a:ext cx="6466789" cy="5143500"/>
          </a:xfrm>
          <a:prstGeom prst="rect">
            <a:avLst/>
          </a:prstGeom>
          <a:noFill/>
          <a:ln>
            <a:noFill/>
          </a:ln>
        </p:spPr>
      </p:pic>
      <p:sp>
        <p:nvSpPr>
          <p:cNvPr id="154" name="Google Shape;154;p23"/>
          <p:cNvSpPr/>
          <p:nvPr/>
        </p:nvSpPr>
        <p:spPr>
          <a:xfrm>
            <a:off x="341550" y="1436550"/>
            <a:ext cx="4992900" cy="2953500"/>
          </a:xfrm>
          <a:prstGeom prst="roundRect">
            <a:avLst>
              <a:gd fmla="val 16667" name="adj"/>
            </a:avLst>
          </a:prstGeom>
          <a:solidFill>
            <a:srgbClr val="FCE5CD"/>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3"/>
          <p:cNvSpPr txBox="1"/>
          <p:nvPr/>
        </p:nvSpPr>
        <p:spPr>
          <a:xfrm>
            <a:off x="863400" y="1567150"/>
            <a:ext cx="3949200" cy="2986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pl">
                <a:solidFill>
                  <a:schemeClr val="dk1"/>
                </a:solidFill>
              </a:rPr>
              <a:t>Degradacja lasów w Polsce wiąże się ściśle </a:t>
            </a:r>
            <a:br>
              <a:rPr lang="pl">
                <a:solidFill>
                  <a:schemeClr val="dk1"/>
                </a:solidFill>
              </a:rPr>
            </a:br>
            <a:r>
              <a:rPr lang="pl">
                <a:solidFill>
                  <a:schemeClr val="dk1"/>
                </a:solidFill>
              </a:rPr>
              <a:t>z zanieczyszczeniem powietrza pyłami lub gazami, w szczególności związkami siarki. Według szacunków w Polsce uszkodzonych jest aż blisko 1/4 drzewostanów leśnych. Najbardziej wrażliwe na zanieczyszczenia są drzewa iglaste, kumulują one szkodliwe substancje w igłach nawet przez okres kilku lat co przyczynia się do znacznego osłabienia roślin, wskutek tego stają się one bardziej podatne na niszczenie przez wiatr czy szkodniki. </a:t>
            </a:r>
            <a:endParaRPr>
              <a:solidFill>
                <a:schemeClr val="dk1"/>
              </a:solidFill>
            </a:endParaRPr>
          </a:p>
          <a:p>
            <a:pPr indent="0" lvl="0" marL="0" rtl="0" algn="l">
              <a:spcBef>
                <a:spcPts val="0"/>
              </a:spcBef>
              <a:spcAft>
                <a:spcPts val="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1" name="Google Shape;161;p24"/>
          <p:cNvSpPr txBox="1"/>
          <p:nvPr/>
        </p:nvSpPr>
        <p:spPr>
          <a:xfrm>
            <a:off x="2557800" y="130575"/>
            <a:ext cx="4028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Niszczenie gleb</a:t>
            </a:r>
            <a:endParaRPr b="1" sz="2500">
              <a:solidFill>
                <a:srgbClr val="980000"/>
              </a:solidFill>
              <a:latin typeface="Merriweather"/>
              <a:ea typeface="Merriweather"/>
              <a:cs typeface="Merriweather"/>
              <a:sym typeface="Merriweather"/>
            </a:endParaRPr>
          </a:p>
        </p:txBody>
      </p:sp>
      <p:pic>
        <p:nvPicPr>
          <p:cNvPr id="162" name="Google Shape;162;p24" title="Niszczenie gleb">
            <a:hlinkClick r:id="rId4"/>
          </p:cNvPr>
          <p:cNvPicPr preferRelativeResize="0"/>
          <p:nvPr/>
        </p:nvPicPr>
        <p:blipFill>
          <a:blip r:embed="rId5">
            <a:alphaModFix/>
          </a:blip>
          <a:stretch>
            <a:fillRect/>
          </a:stretch>
        </p:blipFill>
        <p:spPr>
          <a:xfrm>
            <a:off x="1669063" y="659775"/>
            <a:ext cx="5805875" cy="4354400"/>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8" name="Google Shape;168;p25"/>
          <p:cNvSpPr txBox="1"/>
          <p:nvPr/>
        </p:nvSpPr>
        <p:spPr>
          <a:xfrm>
            <a:off x="1688850" y="140625"/>
            <a:ext cx="57663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Odpady</a:t>
            </a:r>
            <a:endParaRPr b="1" sz="2500">
              <a:solidFill>
                <a:srgbClr val="980000"/>
              </a:solidFill>
              <a:latin typeface="Merriweather"/>
              <a:ea typeface="Merriweather"/>
              <a:cs typeface="Merriweather"/>
              <a:sym typeface="Merriweather"/>
            </a:endParaRPr>
          </a:p>
        </p:txBody>
      </p:sp>
      <p:sp>
        <p:nvSpPr>
          <p:cNvPr id="169" name="Google Shape;169;p25"/>
          <p:cNvSpPr txBox="1"/>
          <p:nvPr/>
        </p:nvSpPr>
        <p:spPr>
          <a:xfrm>
            <a:off x="331525" y="874000"/>
            <a:ext cx="47517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t>Dużym problemem znacznych skupisk ludności są produkowane śmieci. Powinny być one bezwzględnie </a:t>
            </a:r>
            <a:br>
              <a:rPr lang="pl"/>
            </a:br>
            <a:r>
              <a:rPr lang="pl"/>
              <a:t>w bezpieczny sposób utylizowane. Bardzo duże zagrożenie dla środowiska stwarzają m.in. chemikalia, leki i akumulatory. Niestety często wskutek naszego bezmyślnego zachowania (zwykle lenistwa lub braku dobrej woli) oraz po części z powodu zbyt małej liczby składowisk przystosowanych do ich gromadzenia trafiają one na lokalne wysypiska śmieci.</a:t>
            </a:r>
            <a:endParaRPr/>
          </a:p>
        </p:txBody>
      </p:sp>
      <p:pic>
        <p:nvPicPr>
          <p:cNvPr id="170" name="Google Shape;170;p25"/>
          <p:cNvPicPr preferRelativeResize="0"/>
          <p:nvPr/>
        </p:nvPicPr>
        <p:blipFill>
          <a:blip r:embed="rId4">
            <a:alphaModFix/>
          </a:blip>
          <a:stretch>
            <a:fillRect/>
          </a:stretch>
        </p:blipFill>
        <p:spPr>
          <a:xfrm>
            <a:off x="5364680" y="834625"/>
            <a:ext cx="3304924" cy="2202752"/>
          </a:xfrm>
          <a:prstGeom prst="rect">
            <a:avLst/>
          </a:prstGeom>
          <a:noFill/>
          <a:ln>
            <a:noFill/>
          </a:ln>
        </p:spPr>
      </p:pic>
      <p:pic>
        <p:nvPicPr>
          <p:cNvPr id="171" name="Google Shape;171;p25"/>
          <p:cNvPicPr preferRelativeResize="0"/>
          <p:nvPr/>
        </p:nvPicPr>
        <p:blipFill>
          <a:blip r:embed="rId5">
            <a:alphaModFix/>
          </a:blip>
          <a:stretch>
            <a:fillRect/>
          </a:stretch>
        </p:blipFill>
        <p:spPr>
          <a:xfrm>
            <a:off x="920063" y="3161975"/>
            <a:ext cx="3574626" cy="1876676"/>
          </a:xfrm>
          <a:prstGeom prst="rect">
            <a:avLst/>
          </a:prstGeom>
          <a:noFill/>
          <a:ln>
            <a:noFill/>
          </a:ln>
        </p:spPr>
      </p:pic>
      <p:pic>
        <p:nvPicPr>
          <p:cNvPr id="172" name="Google Shape;172;p25"/>
          <p:cNvPicPr preferRelativeResize="0"/>
          <p:nvPr/>
        </p:nvPicPr>
        <p:blipFill>
          <a:blip r:embed="rId6">
            <a:alphaModFix/>
          </a:blip>
          <a:stretch>
            <a:fillRect/>
          </a:stretch>
        </p:blipFill>
        <p:spPr>
          <a:xfrm>
            <a:off x="5364675" y="3222250"/>
            <a:ext cx="3304926" cy="185076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8" name="Google Shape;178;p26"/>
          <p:cNvSpPr txBox="1"/>
          <p:nvPr/>
        </p:nvSpPr>
        <p:spPr>
          <a:xfrm>
            <a:off x="301375" y="231050"/>
            <a:ext cx="4370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 sz="2500">
                <a:solidFill>
                  <a:srgbClr val="980000"/>
                </a:solidFill>
                <a:latin typeface="Merriweather"/>
                <a:ea typeface="Merriweather"/>
                <a:cs typeface="Merriweather"/>
                <a:sym typeface="Merriweather"/>
              </a:rPr>
              <a:t>Segregacja śmieci</a:t>
            </a:r>
            <a:endParaRPr b="1" sz="2500">
              <a:solidFill>
                <a:srgbClr val="980000"/>
              </a:solidFill>
              <a:latin typeface="Merriweather"/>
              <a:ea typeface="Merriweather"/>
              <a:cs typeface="Merriweather"/>
              <a:sym typeface="Merriweather"/>
            </a:endParaRPr>
          </a:p>
        </p:txBody>
      </p:sp>
      <p:sp>
        <p:nvSpPr>
          <p:cNvPr id="179" name="Google Shape;179;p26"/>
          <p:cNvSpPr txBox="1"/>
          <p:nvPr/>
        </p:nvSpPr>
        <p:spPr>
          <a:xfrm>
            <a:off x="301375" y="904125"/>
            <a:ext cx="38475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t>W gospodarowaniu śmieciami ważną rolę odgrywa segregacja, przyczyniająca się do pozyskiwania wielu surowców wtórnych (m.in. tworzywa sztuczne, szkło, makulatura oraz metale), są one ponownie wykorzystywane </a:t>
            </a:r>
            <a:br>
              <a:rPr lang="pl"/>
            </a:br>
            <a:r>
              <a:rPr lang="pl"/>
              <a:t>w przemyśle. Z dniem 1 lipca 2013 r. weszła </a:t>
            </a:r>
            <a:br>
              <a:rPr lang="pl"/>
            </a:br>
            <a:r>
              <a:rPr lang="pl"/>
              <a:t>w życie tzw. ustawa śmieciowa – która właśnie ma m.in. na celu zwiększenie pozyskiwania surowców wtórnych. Zgodnie </a:t>
            </a:r>
            <a:br>
              <a:rPr lang="pl"/>
            </a:br>
            <a:r>
              <a:rPr lang="pl"/>
              <a:t>z jej zapisami organizacja odbioru </a:t>
            </a:r>
            <a:r>
              <a:rPr lang="pl"/>
              <a:t>odpadów</a:t>
            </a:r>
            <a:r>
              <a:rPr lang="pl"/>
              <a:t> należy do obowiązków gminy, która ustala stawki za wywóz śmieci: niższe dla śmieci segregowanych, wyższe dla niesegregowanych.</a:t>
            </a:r>
            <a:endParaRPr/>
          </a:p>
        </p:txBody>
      </p:sp>
      <p:pic>
        <p:nvPicPr>
          <p:cNvPr id="180" name="Google Shape;180;p26"/>
          <p:cNvPicPr preferRelativeResize="0"/>
          <p:nvPr/>
        </p:nvPicPr>
        <p:blipFill>
          <a:blip r:embed="rId4">
            <a:alphaModFix/>
          </a:blip>
          <a:stretch>
            <a:fillRect/>
          </a:stretch>
        </p:blipFill>
        <p:spPr>
          <a:xfrm>
            <a:off x="4511725" y="2702350"/>
            <a:ext cx="4424425" cy="2253776"/>
          </a:xfrm>
          <a:prstGeom prst="rect">
            <a:avLst/>
          </a:prstGeom>
          <a:noFill/>
          <a:ln>
            <a:noFill/>
          </a:ln>
        </p:spPr>
      </p:pic>
      <p:pic>
        <p:nvPicPr>
          <p:cNvPr id="181" name="Google Shape;181;p26"/>
          <p:cNvPicPr preferRelativeResize="0"/>
          <p:nvPr/>
        </p:nvPicPr>
        <p:blipFill>
          <a:blip r:embed="rId5">
            <a:alphaModFix/>
          </a:blip>
          <a:stretch>
            <a:fillRect/>
          </a:stretch>
        </p:blipFill>
        <p:spPr>
          <a:xfrm>
            <a:off x="4511725" y="80618"/>
            <a:ext cx="4424425" cy="2491132"/>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87" name="Google Shape;187;p27"/>
          <p:cNvPicPr preferRelativeResize="0"/>
          <p:nvPr/>
        </p:nvPicPr>
        <p:blipFill>
          <a:blip r:embed="rId4">
            <a:alphaModFix/>
          </a:blip>
          <a:stretch>
            <a:fillRect/>
          </a:stretch>
        </p:blipFill>
        <p:spPr>
          <a:xfrm>
            <a:off x="924532" y="0"/>
            <a:ext cx="7294935" cy="5143499"/>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3" name="Google Shape;193;p28"/>
          <p:cNvSpPr txBox="1"/>
          <p:nvPr/>
        </p:nvSpPr>
        <p:spPr>
          <a:xfrm>
            <a:off x="2532600" y="80375"/>
            <a:ext cx="4078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Segregacja śmieci</a:t>
            </a:r>
            <a:endParaRPr b="1" sz="2500">
              <a:solidFill>
                <a:srgbClr val="980000"/>
              </a:solidFill>
              <a:latin typeface="Merriweather"/>
              <a:ea typeface="Merriweather"/>
              <a:cs typeface="Merriweather"/>
              <a:sym typeface="Merriweather"/>
            </a:endParaRPr>
          </a:p>
        </p:txBody>
      </p:sp>
      <p:pic>
        <p:nvPicPr>
          <p:cNvPr descr="Zapraszamy Państwa do obejrzenia materiału filmowego, który powstał w związku z realizacją przez Gminę Ropczyce projektu pod nazwą „Edukacja Ekologiczna”." id="194" name="Google Shape;194;p28" title="Jak powinna wyglądać prawidłowa segregacja odpadów?">
            <a:hlinkClick r:id="rId4"/>
          </p:cNvPr>
          <p:cNvPicPr preferRelativeResize="0"/>
          <p:nvPr/>
        </p:nvPicPr>
        <p:blipFill>
          <a:blip r:embed="rId5">
            <a:alphaModFix/>
          </a:blip>
          <a:stretch>
            <a:fillRect/>
          </a:stretch>
        </p:blipFill>
        <p:spPr>
          <a:xfrm>
            <a:off x="1606138" y="605125"/>
            <a:ext cx="5931725" cy="4448800"/>
          </a:xfrm>
          <a:prstGeom prst="rect">
            <a:avLst/>
          </a:prstGeom>
          <a:noFill/>
          <a:ln>
            <a:noFill/>
          </a:ln>
        </p:spPr>
      </p:pic>
    </p:spTree>
  </p:cSld>
  <p:clrMapOvr>
    <a:masterClrMapping/>
  </p:clrMapOvr>
  <mc:AlternateContent>
    <mc:Choice Requires="p14">
      <p:transition spd="slow" p14:dur="10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9"/>
          <p:cNvSpPr txBox="1"/>
          <p:nvPr/>
        </p:nvSpPr>
        <p:spPr>
          <a:xfrm>
            <a:off x="0" y="100450"/>
            <a:ext cx="914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500">
              <a:solidFill>
                <a:srgbClr val="980000"/>
              </a:solidFill>
              <a:latin typeface="Merriweather"/>
              <a:ea typeface="Merriweather"/>
              <a:cs typeface="Merriweather"/>
              <a:sym typeface="Merriweather"/>
            </a:endParaRPr>
          </a:p>
        </p:txBody>
      </p:sp>
      <p:pic>
        <p:nvPicPr>
          <p:cNvPr id="200" name="Google Shape;200;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1" name="Google Shape;201;p29"/>
          <p:cNvSpPr txBox="1"/>
          <p:nvPr/>
        </p:nvSpPr>
        <p:spPr>
          <a:xfrm>
            <a:off x="0" y="291325"/>
            <a:ext cx="914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Metody zwalczania zanieczyszczenia środowiska</a:t>
            </a:r>
            <a:endParaRPr b="1" sz="2500">
              <a:solidFill>
                <a:srgbClr val="980000"/>
              </a:solidFill>
              <a:latin typeface="Merriweather"/>
              <a:ea typeface="Merriweather"/>
              <a:cs typeface="Merriweather"/>
              <a:sym typeface="Merriweather"/>
            </a:endParaRPr>
          </a:p>
        </p:txBody>
      </p:sp>
      <p:sp>
        <p:nvSpPr>
          <p:cNvPr id="202" name="Google Shape;202;p29"/>
          <p:cNvSpPr txBox="1"/>
          <p:nvPr/>
        </p:nvSpPr>
        <p:spPr>
          <a:xfrm>
            <a:off x="231050" y="1014625"/>
            <a:ext cx="5696100" cy="410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Clr>
                <a:schemeClr val="dk1"/>
              </a:buClr>
              <a:buSzPts val="1100"/>
              <a:buFont typeface="Arial"/>
              <a:buNone/>
            </a:pPr>
            <a:r>
              <a:rPr b="1" lang="pl" sz="1350">
                <a:solidFill>
                  <a:srgbClr val="001133"/>
                </a:solidFill>
              </a:rPr>
              <a:t>Główne metody walczenia z zanieczyszczeniem środowiska</a:t>
            </a:r>
            <a:endParaRPr b="1" sz="1350">
              <a:solidFill>
                <a:srgbClr val="001133"/>
              </a:solidFill>
            </a:endParaRPr>
          </a:p>
          <a:p>
            <a:pPr indent="-314325" lvl="0" marL="685800" rtl="0" algn="l">
              <a:lnSpc>
                <a:spcPct val="115000"/>
              </a:lnSpc>
              <a:spcBef>
                <a:spcPts val="900"/>
              </a:spcBef>
              <a:spcAft>
                <a:spcPts val="0"/>
              </a:spcAft>
              <a:buClr>
                <a:srgbClr val="001133"/>
              </a:buClr>
              <a:buSzPts val="1350"/>
              <a:buChar char="●"/>
            </a:pPr>
            <a:r>
              <a:rPr i="1" lang="pl" sz="1350">
                <a:solidFill>
                  <a:srgbClr val="001133"/>
                </a:solidFill>
              </a:rPr>
              <a:t>Recykling</a:t>
            </a:r>
            <a:r>
              <a:rPr lang="pl" sz="1350">
                <a:solidFill>
                  <a:srgbClr val="001133"/>
                </a:solidFill>
              </a:rPr>
              <a:t>, jest to metoda dzięki, której możliwe wtórne przetworzenie i wykorzystanie danej substancji lub materiału w produkt o takim samym lub innym zastosowaniu.</a:t>
            </a:r>
            <a:endParaRPr sz="1350">
              <a:solidFill>
                <a:srgbClr val="001133"/>
              </a:solidFill>
            </a:endParaRPr>
          </a:p>
          <a:p>
            <a:pPr indent="-314325" lvl="0" marL="685800" rtl="0" algn="l">
              <a:lnSpc>
                <a:spcPct val="115000"/>
              </a:lnSpc>
              <a:spcBef>
                <a:spcPts val="0"/>
              </a:spcBef>
              <a:spcAft>
                <a:spcPts val="0"/>
              </a:spcAft>
              <a:buClr>
                <a:srgbClr val="001133"/>
              </a:buClr>
              <a:buSzPts val="1350"/>
              <a:buChar char="●"/>
            </a:pPr>
            <a:r>
              <a:rPr i="1" lang="pl" sz="1350">
                <a:solidFill>
                  <a:srgbClr val="001133"/>
                </a:solidFill>
              </a:rPr>
              <a:t>Rozwój sektora odnawialnych źródeł energii</a:t>
            </a:r>
            <a:r>
              <a:rPr lang="pl" sz="1350">
                <a:solidFill>
                  <a:srgbClr val="001133"/>
                </a:solidFill>
              </a:rPr>
              <a:t> polega na pozyskiwaniu energii z naturalnych procesów przyrodniczych, jest to metoda, która zastępuje wykorzystywanie paliw kopalnianych a więc dzięki rozwojowi OZE zmniejsza się wydobycia i wykorzystywania paliw kopalnianych.</a:t>
            </a:r>
            <a:endParaRPr sz="1350">
              <a:solidFill>
                <a:srgbClr val="001133"/>
              </a:solidFill>
            </a:endParaRPr>
          </a:p>
          <a:p>
            <a:pPr indent="-314325" lvl="0" marL="685800" rtl="0" algn="l">
              <a:lnSpc>
                <a:spcPct val="115000"/>
              </a:lnSpc>
              <a:spcBef>
                <a:spcPts val="0"/>
              </a:spcBef>
              <a:spcAft>
                <a:spcPts val="0"/>
              </a:spcAft>
              <a:buClr>
                <a:srgbClr val="001133"/>
              </a:buClr>
              <a:buSzPts val="1350"/>
              <a:buChar char="●"/>
            </a:pPr>
            <a:r>
              <a:rPr i="1" lang="pl" sz="1350">
                <a:solidFill>
                  <a:srgbClr val="001133"/>
                </a:solidFill>
              </a:rPr>
              <a:t>Prace nad zmniejszeniem emisji dwutlenku węgla</a:t>
            </a:r>
            <a:r>
              <a:rPr lang="pl" sz="1350">
                <a:solidFill>
                  <a:srgbClr val="001133"/>
                </a:solidFill>
              </a:rPr>
              <a:t> mają opierać się głównie na wprowadzaniu nowych technologii zastosowanych w pojazdach samochodowych zastępowaniu oleju napędowego olejami roślinnymi, a także różnego rodzaju technologii wychwytywania dwutlenku węgla zarówno po procesie spalania jak i przed.</a:t>
            </a:r>
            <a:endParaRPr sz="1350">
              <a:solidFill>
                <a:srgbClr val="001133"/>
              </a:solidFill>
            </a:endParaRPr>
          </a:p>
          <a:p>
            <a:pPr indent="0" lvl="0" marL="0" rtl="0" algn="l">
              <a:spcBef>
                <a:spcPts val="0"/>
              </a:spcBef>
              <a:spcAft>
                <a:spcPts val="0"/>
              </a:spcAft>
              <a:buNone/>
            </a:pPr>
            <a:r>
              <a:t/>
            </a:r>
            <a:endParaRPr/>
          </a:p>
        </p:txBody>
      </p:sp>
      <p:pic>
        <p:nvPicPr>
          <p:cNvPr id="203" name="Google Shape;203;p29"/>
          <p:cNvPicPr preferRelativeResize="0"/>
          <p:nvPr/>
        </p:nvPicPr>
        <p:blipFill>
          <a:blip r:embed="rId4">
            <a:alphaModFix/>
          </a:blip>
          <a:stretch>
            <a:fillRect/>
          </a:stretch>
        </p:blipFill>
        <p:spPr>
          <a:xfrm>
            <a:off x="6166900" y="1587250"/>
            <a:ext cx="2624375" cy="262437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9" name="Google Shape;209;p30"/>
          <p:cNvSpPr txBox="1"/>
          <p:nvPr/>
        </p:nvSpPr>
        <p:spPr>
          <a:xfrm>
            <a:off x="1818325" y="2156100"/>
            <a:ext cx="49527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a:t>Prezentację przygotowały:</a:t>
            </a:r>
            <a:br>
              <a:rPr lang="pl"/>
            </a:br>
            <a:r>
              <a:rPr b="1" i="1" lang="pl"/>
              <a:t>Agata Korcz</a:t>
            </a:r>
            <a:br>
              <a:rPr b="1" i="1" lang="pl"/>
            </a:br>
            <a:r>
              <a:rPr b="1" i="1" lang="pl"/>
              <a:t>Wiktoria Zimałka</a:t>
            </a:r>
            <a:br>
              <a:rPr lang="pl"/>
            </a:br>
            <a:r>
              <a:rPr lang="pl"/>
              <a:t>KLASA 2BG</a:t>
            </a:r>
            <a:endParaRPr/>
          </a:p>
        </p:txBody>
      </p:sp>
      <p:sp>
        <p:nvSpPr>
          <p:cNvPr id="210" name="Google Shape;210;p30"/>
          <p:cNvSpPr txBox="1"/>
          <p:nvPr/>
        </p:nvSpPr>
        <p:spPr>
          <a:xfrm>
            <a:off x="261200" y="3887775"/>
            <a:ext cx="3335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t>Źródła wiedzy:</a:t>
            </a:r>
            <a:br>
              <a:rPr lang="pl"/>
            </a:br>
            <a:endParaRPr/>
          </a:p>
        </p:txBody>
      </p:sp>
      <p:sp>
        <p:nvSpPr>
          <p:cNvPr id="211" name="Google Shape;211;p30"/>
          <p:cNvSpPr txBox="1"/>
          <p:nvPr/>
        </p:nvSpPr>
        <p:spPr>
          <a:xfrm>
            <a:off x="2019225" y="994550"/>
            <a:ext cx="4912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3200">
                <a:latin typeface="Merriweather"/>
                <a:ea typeface="Merriweather"/>
                <a:cs typeface="Merriweather"/>
                <a:sym typeface="Merriweather"/>
              </a:rPr>
              <a:t>Dziękujemy za uwagę!</a:t>
            </a:r>
            <a:endParaRPr b="1" sz="3200">
              <a:latin typeface="Merriweather"/>
              <a:ea typeface="Merriweather"/>
              <a:cs typeface="Merriweather"/>
              <a:sym typeface="Merriweather"/>
            </a:endParaRPr>
          </a:p>
        </p:txBody>
      </p:sp>
      <p:sp>
        <p:nvSpPr>
          <p:cNvPr id="212" name="Google Shape;212;p30"/>
          <p:cNvSpPr txBox="1"/>
          <p:nvPr/>
        </p:nvSpPr>
        <p:spPr>
          <a:xfrm>
            <a:off x="261200" y="4269500"/>
            <a:ext cx="3415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700" u="sng">
                <a:solidFill>
                  <a:schemeClr val="hlink"/>
                </a:solidFill>
                <a:hlinkClick r:id="rId4"/>
              </a:rPr>
              <a:t>https://www.ekologia.pl/wiedza/zanieczyszczenia/zanieczyszczenie-srodowiska-w-polsce-rodzaje-przyczyny-i-zapobieganie-zanieczyszczeniom-srodowiska,11029.html</a:t>
            </a:r>
            <a:br>
              <a:rPr lang="pl" sz="700"/>
            </a:br>
            <a:r>
              <a:rPr lang="pl" sz="700" u="sng">
                <a:solidFill>
                  <a:schemeClr val="hlink"/>
                </a:solidFill>
                <a:hlinkClick r:id="rId5"/>
              </a:rPr>
              <a:t>https://www.eea.europa.eu/pl/sygna142y/sygnaly-2020/infografika/czym-jest-zanieczyszczenie-srodowiska/view</a:t>
            </a:r>
            <a:br>
              <a:rPr lang="pl" sz="700"/>
            </a:br>
            <a:r>
              <a:rPr lang="pl" sz="700" u="sng">
                <a:solidFill>
                  <a:schemeClr val="hlink"/>
                </a:solidFill>
                <a:hlinkClick r:id="rId6"/>
              </a:rPr>
              <a:t>https://epodreczniki.pl/a/zanieczyszczenia-powietrza/D5txt358T</a:t>
            </a:r>
            <a:r>
              <a:rPr lang="pl" sz="700"/>
              <a:t> </a:t>
            </a:r>
            <a:endParaRPr sz="700"/>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6" name="Google Shape;66;p14"/>
          <p:cNvSpPr txBox="1"/>
          <p:nvPr/>
        </p:nvSpPr>
        <p:spPr>
          <a:xfrm>
            <a:off x="0" y="100450"/>
            <a:ext cx="914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Czym jest zanieczyszczenie środowiska?</a:t>
            </a:r>
            <a:endParaRPr b="1" sz="2500">
              <a:solidFill>
                <a:srgbClr val="980000"/>
              </a:solidFill>
              <a:latin typeface="Merriweather"/>
              <a:ea typeface="Merriweather"/>
              <a:cs typeface="Merriweather"/>
              <a:sym typeface="Merriweather"/>
            </a:endParaRPr>
          </a:p>
        </p:txBody>
      </p:sp>
      <p:sp>
        <p:nvSpPr>
          <p:cNvPr id="67" name="Google Shape;67;p14"/>
          <p:cNvSpPr txBox="1"/>
          <p:nvPr/>
        </p:nvSpPr>
        <p:spPr>
          <a:xfrm>
            <a:off x="789750" y="871325"/>
            <a:ext cx="7564500" cy="1800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l" sz="1500">
                <a:solidFill>
                  <a:srgbClr val="333333"/>
                </a:solidFill>
              </a:rPr>
              <a:t>Zanieczyszczenie zmienia elementy środowiska, takie jak powietrze, woda czy gleba, </a:t>
            </a:r>
            <a:br>
              <a:rPr lang="pl" sz="1500">
                <a:solidFill>
                  <a:srgbClr val="333333"/>
                </a:solidFill>
              </a:rPr>
            </a:br>
            <a:r>
              <a:rPr lang="pl" sz="1500">
                <a:solidFill>
                  <a:srgbClr val="333333"/>
                </a:solidFill>
              </a:rPr>
              <a:t>w sposób, który może uczynić je szkodliwymi dla ludzi lub przyrody. Różne rodzaje zanieczyszczeń obejmują chemikalia, pył, hałas i promieniowanie. Pochodzą one </a:t>
            </a:r>
            <a:br>
              <a:rPr lang="pl" sz="1500">
                <a:solidFill>
                  <a:srgbClr val="333333"/>
                </a:solidFill>
              </a:rPr>
            </a:br>
            <a:r>
              <a:rPr lang="pl" sz="1500">
                <a:solidFill>
                  <a:srgbClr val="333333"/>
                </a:solidFill>
              </a:rPr>
              <a:t>z wielu różnych źródeł. Niektóre z tych źródeł mają charakter rozproszony, np. transport czy rolnictwo, inne zaś są związane z konkretnym miejscem, np. fabryką czy elektrownią. Zanieczyszczenia uwalniane w jednym miejscu mogą powodować lokalne szkody, ale mogą także rozprzestrzeniać się na duże odległości.</a:t>
            </a:r>
            <a:endParaRPr/>
          </a:p>
        </p:txBody>
      </p:sp>
      <p:pic>
        <p:nvPicPr>
          <p:cNvPr id="68" name="Google Shape;68;p14"/>
          <p:cNvPicPr preferRelativeResize="0"/>
          <p:nvPr/>
        </p:nvPicPr>
        <p:blipFill>
          <a:blip r:embed="rId4">
            <a:alphaModFix/>
          </a:blip>
          <a:stretch>
            <a:fillRect/>
          </a:stretch>
        </p:blipFill>
        <p:spPr>
          <a:xfrm>
            <a:off x="1262073" y="2822950"/>
            <a:ext cx="3047625" cy="2029200"/>
          </a:xfrm>
          <a:prstGeom prst="rect">
            <a:avLst/>
          </a:prstGeom>
          <a:noFill/>
          <a:ln>
            <a:noFill/>
          </a:ln>
        </p:spPr>
      </p:pic>
      <p:pic>
        <p:nvPicPr>
          <p:cNvPr id="69" name="Google Shape;69;p14"/>
          <p:cNvPicPr preferRelativeResize="0"/>
          <p:nvPr/>
        </p:nvPicPr>
        <p:blipFill>
          <a:blip r:embed="rId5">
            <a:alphaModFix/>
          </a:blip>
          <a:stretch>
            <a:fillRect/>
          </a:stretch>
        </p:blipFill>
        <p:spPr>
          <a:xfrm>
            <a:off x="4657775" y="2808978"/>
            <a:ext cx="3047625" cy="2057147"/>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5" name="Google Shape;75;p15"/>
          <p:cNvSpPr txBox="1"/>
          <p:nvPr/>
        </p:nvSpPr>
        <p:spPr>
          <a:xfrm>
            <a:off x="528450" y="0"/>
            <a:ext cx="80871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Skutki zanieczyszczenia środowiska</a:t>
            </a:r>
            <a:endParaRPr b="1" sz="2500">
              <a:solidFill>
                <a:srgbClr val="980000"/>
              </a:solidFill>
              <a:latin typeface="Merriweather"/>
              <a:ea typeface="Merriweather"/>
              <a:cs typeface="Merriweather"/>
              <a:sym typeface="Merriweather"/>
            </a:endParaRPr>
          </a:p>
        </p:txBody>
      </p:sp>
      <p:sp>
        <p:nvSpPr>
          <p:cNvPr id="76" name="Google Shape;76;p15"/>
          <p:cNvSpPr txBox="1"/>
          <p:nvPr/>
        </p:nvSpPr>
        <p:spPr>
          <a:xfrm>
            <a:off x="166800" y="522375"/>
            <a:ext cx="8810400" cy="487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Clr>
                <a:schemeClr val="dk1"/>
              </a:buClr>
              <a:buSzPts val="1100"/>
              <a:buFont typeface="Arial"/>
              <a:buNone/>
            </a:pPr>
            <a:r>
              <a:rPr b="1" lang="pl" sz="1250">
                <a:solidFill>
                  <a:srgbClr val="001133"/>
                </a:solidFill>
              </a:rPr>
              <a:t>Skutki zanieczyszczenia środowiska</a:t>
            </a:r>
            <a:r>
              <a:rPr lang="pl" sz="1250">
                <a:solidFill>
                  <a:srgbClr val="001133"/>
                </a:solidFill>
              </a:rPr>
              <a:t>, które przedostają się do otoczenia można podzielić na pierwotne i wtórne. Zanieczyszczenia wtórne powstają w sytuacji różnego rodzaju reakcji chemicznych i procesów fizycznych.</a:t>
            </a:r>
            <a:endParaRPr sz="1250">
              <a:solidFill>
                <a:srgbClr val="001133"/>
              </a:solidFill>
            </a:endParaRPr>
          </a:p>
          <a:p>
            <a:pPr indent="0" lvl="0" marL="0" rtl="0" algn="l">
              <a:lnSpc>
                <a:spcPct val="115000"/>
              </a:lnSpc>
              <a:spcBef>
                <a:spcPts val="1000"/>
              </a:spcBef>
              <a:spcAft>
                <a:spcPts val="0"/>
              </a:spcAft>
              <a:buClr>
                <a:schemeClr val="dk1"/>
              </a:buClr>
              <a:buSzPts val="1100"/>
              <a:buFont typeface="Arial"/>
              <a:buNone/>
            </a:pPr>
            <a:r>
              <a:rPr lang="pl" sz="1250">
                <a:solidFill>
                  <a:srgbClr val="001133"/>
                </a:solidFill>
              </a:rPr>
              <a:t>Do pierwotnych zanieczyszczeń środowiska zalicza się:</a:t>
            </a:r>
            <a:endParaRPr sz="1250">
              <a:solidFill>
                <a:srgbClr val="001133"/>
              </a:solidFill>
            </a:endParaRPr>
          </a:p>
          <a:p>
            <a:pPr indent="-307975" lvl="0" marL="685800" rtl="0" algn="l">
              <a:lnSpc>
                <a:spcPct val="115000"/>
              </a:lnSpc>
              <a:spcBef>
                <a:spcPts val="900"/>
              </a:spcBef>
              <a:spcAft>
                <a:spcPts val="0"/>
              </a:spcAft>
              <a:buClr>
                <a:srgbClr val="001133"/>
              </a:buClr>
              <a:buSzPts val="1250"/>
              <a:buChar char="●"/>
            </a:pPr>
            <a:r>
              <a:rPr i="1" lang="pl" sz="1250">
                <a:solidFill>
                  <a:srgbClr val="001133"/>
                </a:solidFill>
              </a:rPr>
              <a:t>Smog</a:t>
            </a:r>
            <a:r>
              <a:rPr lang="pl" sz="1250">
                <a:solidFill>
                  <a:srgbClr val="001133"/>
                </a:solidFill>
              </a:rPr>
              <a:t> czyli zjawisko atmosferyczne tworzące się w momencie przedostawania się pyłów i zanieczyszczeń gazowych do powietrza.</a:t>
            </a:r>
            <a:endParaRPr sz="1250">
              <a:solidFill>
                <a:srgbClr val="001133"/>
              </a:solidFill>
            </a:endParaRPr>
          </a:p>
          <a:p>
            <a:pPr indent="0" lvl="0" marL="0" rtl="0" algn="l">
              <a:lnSpc>
                <a:spcPct val="115000"/>
              </a:lnSpc>
              <a:spcBef>
                <a:spcPts val="1000"/>
              </a:spcBef>
              <a:spcAft>
                <a:spcPts val="0"/>
              </a:spcAft>
              <a:buClr>
                <a:schemeClr val="dk1"/>
              </a:buClr>
              <a:buSzPts val="1100"/>
              <a:buFont typeface="Arial"/>
              <a:buNone/>
            </a:pPr>
            <a:r>
              <a:rPr lang="pl" sz="1250">
                <a:solidFill>
                  <a:srgbClr val="001133"/>
                </a:solidFill>
              </a:rPr>
              <a:t>Do wtórnych zanieczyszczeń środowiska zalicza się:</a:t>
            </a:r>
            <a:endParaRPr sz="1250">
              <a:solidFill>
                <a:srgbClr val="001133"/>
              </a:solidFill>
            </a:endParaRPr>
          </a:p>
          <a:p>
            <a:pPr indent="-307975" lvl="0" marL="685800" rtl="0" algn="l">
              <a:lnSpc>
                <a:spcPct val="115000"/>
              </a:lnSpc>
              <a:spcBef>
                <a:spcPts val="900"/>
              </a:spcBef>
              <a:spcAft>
                <a:spcPts val="0"/>
              </a:spcAft>
              <a:buClr>
                <a:srgbClr val="001133"/>
              </a:buClr>
              <a:buSzPts val="1250"/>
              <a:buChar char="●"/>
            </a:pPr>
            <a:r>
              <a:rPr i="1" lang="pl" sz="1250">
                <a:solidFill>
                  <a:srgbClr val="001133"/>
                </a:solidFill>
              </a:rPr>
              <a:t>Efekt cieplarniany</a:t>
            </a:r>
            <a:r>
              <a:rPr lang="pl" sz="1250">
                <a:solidFill>
                  <a:srgbClr val="001133"/>
                </a:solidFill>
              </a:rPr>
              <a:t>, sam w sobie jest pozytywnym zjawiskiem, dzięki któremu na ziemi możliwe jest życie. Problem pojawia się w momencie, gdy zwiększa się ilość dwutlenku węgla i innych gazów cieplarnianych, ponieważ to prowadzi do nasilenia efektu cieplarnianego (wzrostu temperatury), czyli inaczej globalnego ocieplenia, co w późniejszym stopniu prowadzi do zmian klimatycznych.</a:t>
            </a:r>
            <a:endParaRPr sz="1250">
              <a:solidFill>
                <a:srgbClr val="001133"/>
              </a:solidFill>
            </a:endParaRPr>
          </a:p>
          <a:p>
            <a:pPr indent="-307975" lvl="0" marL="685800" rtl="0" algn="l">
              <a:lnSpc>
                <a:spcPct val="115000"/>
              </a:lnSpc>
              <a:spcBef>
                <a:spcPts val="0"/>
              </a:spcBef>
              <a:spcAft>
                <a:spcPts val="0"/>
              </a:spcAft>
              <a:buClr>
                <a:srgbClr val="001133"/>
              </a:buClr>
              <a:buSzPts val="1250"/>
              <a:buChar char="●"/>
            </a:pPr>
            <a:r>
              <a:rPr i="1" lang="pl" sz="1250">
                <a:solidFill>
                  <a:srgbClr val="001133"/>
                </a:solidFill>
              </a:rPr>
              <a:t>Dziura ozonowa</a:t>
            </a:r>
            <a:r>
              <a:rPr lang="pl" sz="1250">
                <a:solidFill>
                  <a:srgbClr val="001133"/>
                </a:solidFill>
              </a:rPr>
              <a:t> zjawisko przedstawiające zmniejszanie się ilości ozonu odpowiedzialnego za pochłanianie promieniowania ultrafioletowego. Promieniowanie tego typu jest bardzo szkodliwe dla żyjących organizmów, może powodować zmiany nowotworowe, oparzenia skóry.</a:t>
            </a:r>
            <a:endParaRPr sz="1250">
              <a:solidFill>
                <a:srgbClr val="001133"/>
              </a:solidFill>
            </a:endParaRPr>
          </a:p>
          <a:p>
            <a:pPr indent="-307975" lvl="0" marL="685800" rtl="0" algn="l">
              <a:lnSpc>
                <a:spcPct val="115000"/>
              </a:lnSpc>
              <a:spcBef>
                <a:spcPts val="0"/>
              </a:spcBef>
              <a:spcAft>
                <a:spcPts val="0"/>
              </a:spcAft>
              <a:buClr>
                <a:srgbClr val="001133"/>
              </a:buClr>
              <a:buSzPts val="1250"/>
              <a:buChar char="●"/>
            </a:pPr>
            <a:r>
              <a:rPr i="1" lang="pl" sz="1250">
                <a:solidFill>
                  <a:srgbClr val="001133"/>
                </a:solidFill>
              </a:rPr>
              <a:t>Kwaśne deszcze</a:t>
            </a:r>
            <a:r>
              <a:rPr lang="pl" sz="1250">
                <a:solidFill>
                  <a:srgbClr val="001133"/>
                </a:solidFill>
              </a:rPr>
              <a:t>, przyczyną ich powstawania są reakcje zanieczyszczeń gazowych powietrza i produktów ich przemian, występowanie takich deszczy wiąże się z wyginięciem licznych gatunków owadów i roślinności wodnej, zakwaszeniem gleb i wód, niszczenie konstrukcji metalowych. W konsekwencji prowadzą do przekształcenia metali w formy łatwo rozpuszczalne, czego efektem jest włączanie się ich w cykl pokarmowy stanowiąc ogromne zagrożenie dla człowieka.</a:t>
            </a:r>
            <a:endParaRPr sz="1250">
              <a:solidFill>
                <a:srgbClr val="001133"/>
              </a:solidFill>
            </a:endParaRPr>
          </a:p>
          <a:p>
            <a:pPr indent="0" lvl="0" marL="0" rtl="0" algn="l">
              <a:spcBef>
                <a:spcPts val="0"/>
              </a:spcBef>
              <a:spcAft>
                <a:spcPts val="0"/>
              </a:spcAft>
              <a:buNone/>
            </a:pPr>
            <a:r>
              <a:t/>
            </a:r>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2" name="Google Shape;82;p16"/>
          <p:cNvSpPr txBox="1"/>
          <p:nvPr>
            <p:ph idx="4294967295" type="title"/>
          </p:nvPr>
        </p:nvSpPr>
        <p:spPr>
          <a:xfrm>
            <a:off x="0" y="57300"/>
            <a:ext cx="9144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pl">
                <a:solidFill>
                  <a:srgbClr val="980000"/>
                </a:solidFill>
                <a:latin typeface="Merriweather"/>
                <a:ea typeface="Merriweather"/>
                <a:cs typeface="Merriweather"/>
                <a:sym typeface="Merriweather"/>
              </a:rPr>
              <a:t>Zanieczyszczenia powietrza - źródła zanieczyszczeń</a:t>
            </a:r>
            <a:endParaRPr b="1">
              <a:solidFill>
                <a:srgbClr val="980000"/>
              </a:solidFill>
              <a:latin typeface="Merriweather"/>
              <a:ea typeface="Merriweather"/>
              <a:cs typeface="Merriweather"/>
              <a:sym typeface="Merriweather"/>
            </a:endParaRPr>
          </a:p>
        </p:txBody>
      </p:sp>
      <p:sp>
        <p:nvSpPr>
          <p:cNvPr id="83" name="Google Shape;83;p16"/>
          <p:cNvSpPr txBox="1"/>
          <p:nvPr/>
        </p:nvSpPr>
        <p:spPr>
          <a:xfrm>
            <a:off x="98100" y="737925"/>
            <a:ext cx="5715000" cy="109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500"/>
              <a:t>Wskutek szybkiego rozwoju przemysłu i transportu do atmosfery dostają się ogromne ilości szkodliwych substancji, takich jak pyły, sadza oraz gazy (m.in. tlenki siarki czy tlenki azotu). </a:t>
            </a:r>
            <a:br>
              <a:rPr lang="pl"/>
            </a:br>
            <a:endParaRPr/>
          </a:p>
        </p:txBody>
      </p:sp>
      <p:sp>
        <p:nvSpPr>
          <p:cNvPr id="84" name="Google Shape;84;p16"/>
          <p:cNvSpPr txBox="1"/>
          <p:nvPr/>
        </p:nvSpPr>
        <p:spPr>
          <a:xfrm>
            <a:off x="4301300" y="3655975"/>
            <a:ext cx="5043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solidFill>
                  <a:schemeClr val="dk1"/>
                </a:solidFill>
              </a:rPr>
              <a:t>Źródłami emisji są przede wszystkim: </a:t>
            </a:r>
            <a:br>
              <a:rPr lang="pl">
                <a:solidFill>
                  <a:schemeClr val="dk1"/>
                </a:solidFill>
              </a:rPr>
            </a:br>
            <a:r>
              <a:rPr lang="pl">
                <a:solidFill>
                  <a:schemeClr val="dk1"/>
                </a:solidFill>
              </a:rPr>
              <a:t>zakłady przemysłowe (np. energetyczne, metalurgiczne, chemiczne, cementownie), </a:t>
            </a:r>
            <a:br>
              <a:rPr lang="pl">
                <a:solidFill>
                  <a:schemeClr val="dk1"/>
                </a:solidFill>
              </a:rPr>
            </a:br>
            <a:r>
              <a:rPr lang="pl">
                <a:solidFill>
                  <a:schemeClr val="dk1"/>
                </a:solidFill>
              </a:rPr>
              <a:t>środki transportu, </a:t>
            </a:r>
            <a:br>
              <a:rPr lang="pl">
                <a:solidFill>
                  <a:schemeClr val="dk1"/>
                </a:solidFill>
              </a:rPr>
            </a:br>
            <a:r>
              <a:rPr lang="pl">
                <a:solidFill>
                  <a:schemeClr val="dk1"/>
                </a:solidFill>
              </a:rPr>
              <a:t>paleniska domowe</a:t>
            </a:r>
            <a:endParaRPr/>
          </a:p>
        </p:txBody>
      </p:sp>
      <p:pic>
        <p:nvPicPr>
          <p:cNvPr id="85" name="Google Shape;85;p16"/>
          <p:cNvPicPr preferRelativeResize="0"/>
          <p:nvPr/>
        </p:nvPicPr>
        <p:blipFill>
          <a:blip r:embed="rId4">
            <a:alphaModFix/>
          </a:blip>
          <a:stretch>
            <a:fillRect/>
          </a:stretch>
        </p:blipFill>
        <p:spPr>
          <a:xfrm>
            <a:off x="96700" y="1938750"/>
            <a:ext cx="4133775" cy="2757225"/>
          </a:xfrm>
          <a:prstGeom prst="rect">
            <a:avLst/>
          </a:prstGeom>
          <a:noFill/>
          <a:ln>
            <a:noFill/>
          </a:ln>
        </p:spPr>
      </p:pic>
      <p:pic>
        <p:nvPicPr>
          <p:cNvPr id="86" name="Google Shape;86;p16"/>
          <p:cNvPicPr preferRelativeResize="0"/>
          <p:nvPr/>
        </p:nvPicPr>
        <p:blipFill>
          <a:blip r:embed="rId5">
            <a:alphaModFix/>
          </a:blip>
          <a:stretch>
            <a:fillRect/>
          </a:stretch>
        </p:blipFill>
        <p:spPr>
          <a:xfrm>
            <a:off x="4356438" y="1938749"/>
            <a:ext cx="2416300" cy="1609300"/>
          </a:xfrm>
          <a:prstGeom prst="rect">
            <a:avLst/>
          </a:prstGeom>
          <a:noFill/>
          <a:ln>
            <a:noFill/>
          </a:ln>
        </p:spPr>
      </p:pic>
      <p:pic>
        <p:nvPicPr>
          <p:cNvPr id="87" name="Google Shape;87;p16"/>
          <p:cNvPicPr preferRelativeResize="0"/>
          <p:nvPr/>
        </p:nvPicPr>
        <p:blipFill>
          <a:blip r:embed="rId6">
            <a:alphaModFix/>
          </a:blip>
          <a:stretch>
            <a:fillRect/>
          </a:stretch>
        </p:blipFill>
        <p:spPr>
          <a:xfrm>
            <a:off x="6898700" y="1938750"/>
            <a:ext cx="2145734" cy="1609300"/>
          </a:xfrm>
          <a:prstGeom prst="rect">
            <a:avLst/>
          </a:prstGeom>
          <a:noFill/>
          <a:ln>
            <a:noFill/>
          </a:ln>
        </p:spPr>
      </p:pic>
      <p:pic>
        <p:nvPicPr>
          <p:cNvPr id="88" name="Google Shape;88;p16"/>
          <p:cNvPicPr preferRelativeResize="0"/>
          <p:nvPr/>
        </p:nvPicPr>
        <p:blipFill>
          <a:blip r:embed="rId7">
            <a:alphaModFix/>
          </a:blip>
          <a:stretch>
            <a:fillRect/>
          </a:stretch>
        </p:blipFill>
        <p:spPr>
          <a:xfrm>
            <a:off x="5771383" y="630000"/>
            <a:ext cx="3273042" cy="120082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94" name="Google Shape;94;p17"/>
          <p:cNvSpPr txBox="1"/>
          <p:nvPr/>
        </p:nvSpPr>
        <p:spPr>
          <a:xfrm>
            <a:off x="4034200" y="58800"/>
            <a:ext cx="48729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200">
                <a:solidFill>
                  <a:srgbClr val="980000"/>
                </a:solidFill>
                <a:latin typeface="Merriweather"/>
                <a:ea typeface="Merriweather"/>
                <a:cs typeface="Merriweather"/>
                <a:sym typeface="Merriweather"/>
              </a:rPr>
              <a:t>Zanieczyszczenie powietrza - wpływ na środowisko</a:t>
            </a:r>
            <a:endParaRPr b="1" sz="2200">
              <a:solidFill>
                <a:srgbClr val="980000"/>
              </a:solidFill>
              <a:latin typeface="Merriweather"/>
              <a:ea typeface="Merriweather"/>
              <a:cs typeface="Merriweather"/>
              <a:sym typeface="Merriweather"/>
            </a:endParaRPr>
          </a:p>
        </p:txBody>
      </p:sp>
      <p:sp>
        <p:nvSpPr>
          <p:cNvPr id="95" name="Google Shape;95;p17"/>
          <p:cNvSpPr txBox="1"/>
          <p:nvPr/>
        </p:nvSpPr>
        <p:spPr>
          <a:xfrm>
            <a:off x="3851350" y="816600"/>
            <a:ext cx="5238600" cy="1477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l"/>
              <a:t>Zanieczyszczenie powietrza w niekorzystny sposób oddziałuje także na inne komponenty środowiska, w tym wody, gleby </a:t>
            </a:r>
            <a:br>
              <a:rPr lang="pl"/>
            </a:br>
            <a:r>
              <a:rPr lang="pl"/>
              <a:t>i roślinność, m.in. poprzez: kwaśne opady i mgły- powstają</a:t>
            </a:r>
            <a:br>
              <a:rPr lang="pl"/>
            </a:br>
            <a:r>
              <a:rPr lang="pl"/>
              <a:t>w wyniku reakcji tlenku siarki(IV) i tlenków azotu z parą wodną zawartą w powietrzu, występują np.: w Sudetach, na pograniczu Polski, Czech i Niemiec, na Wyżynie Śląskiej.</a:t>
            </a:r>
            <a:endParaRPr/>
          </a:p>
        </p:txBody>
      </p:sp>
      <p:pic>
        <p:nvPicPr>
          <p:cNvPr id="96" name="Google Shape;96;p17"/>
          <p:cNvPicPr preferRelativeResize="0"/>
          <p:nvPr/>
        </p:nvPicPr>
        <p:blipFill>
          <a:blip r:embed="rId4">
            <a:alphaModFix/>
          </a:blip>
          <a:stretch>
            <a:fillRect/>
          </a:stretch>
        </p:blipFill>
        <p:spPr>
          <a:xfrm>
            <a:off x="0" y="-1"/>
            <a:ext cx="3689574" cy="5143500"/>
          </a:xfrm>
          <a:prstGeom prst="rect">
            <a:avLst/>
          </a:prstGeom>
          <a:noFill/>
          <a:ln>
            <a:noFill/>
          </a:ln>
        </p:spPr>
      </p:pic>
      <p:pic>
        <p:nvPicPr>
          <p:cNvPr id="97" name="Google Shape;97;p17"/>
          <p:cNvPicPr preferRelativeResize="0"/>
          <p:nvPr/>
        </p:nvPicPr>
        <p:blipFill>
          <a:blip r:embed="rId5">
            <a:alphaModFix/>
          </a:blip>
          <a:stretch>
            <a:fillRect/>
          </a:stretch>
        </p:blipFill>
        <p:spPr>
          <a:xfrm>
            <a:off x="3933747" y="3567250"/>
            <a:ext cx="2216220" cy="1477500"/>
          </a:xfrm>
          <a:prstGeom prst="rect">
            <a:avLst/>
          </a:prstGeom>
          <a:noFill/>
          <a:ln>
            <a:noFill/>
          </a:ln>
        </p:spPr>
      </p:pic>
      <p:pic>
        <p:nvPicPr>
          <p:cNvPr id="98" name="Google Shape;98;p17"/>
          <p:cNvPicPr preferRelativeResize="0"/>
          <p:nvPr/>
        </p:nvPicPr>
        <p:blipFill>
          <a:blip r:embed="rId6">
            <a:alphaModFix/>
          </a:blip>
          <a:stretch>
            <a:fillRect/>
          </a:stretch>
        </p:blipFill>
        <p:spPr>
          <a:xfrm>
            <a:off x="6250425" y="2227125"/>
            <a:ext cx="2857826" cy="2817626"/>
          </a:xfrm>
          <a:prstGeom prst="rect">
            <a:avLst/>
          </a:prstGeom>
          <a:noFill/>
          <a:ln>
            <a:noFill/>
          </a:ln>
        </p:spPr>
      </p:pic>
      <p:pic>
        <p:nvPicPr>
          <p:cNvPr id="99" name="Google Shape;99;p17"/>
          <p:cNvPicPr preferRelativeResize="0"/>
          <p:nvPr/>
        </p:nvPicPr>
        <p:blipFill>
          <a:blip r:embed="rId7">
            <a:alphaModFix/>
          </a:blip>
          <a:stretch>
            <a:fillRect/>
          </a:stretch>
        </p:blipFill>
        <p:spPr>
          <a:xfrm>
            <a:off x="3933750" y="2227119"/>
            <a:ext cx="2216225" cy="1246006"/>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8"/>
          <p:cNvPicPr preferRelativeResize="0"/>
          <p:nvPr/>
        </p:nvPicPr>
        <p:blipFill>
          <a:blip r:embed="rId3">
            <a:alphaModFix/>
          </a:blip>
          <a:stretch>
            <a:fillRect/>
          </a:stretch>
        </p:blipFill>
        <p:spPr>
          <a:xfrm>
            <a:off x="0" y="0"/>
            <a:ext cx="9144000" cy="5143500"/>
          </a:xfrm>
          <a:prstGeom prst="rect">
            <a:avLst/>
          </a:prstGeom>
          <a:noFill/>
          <a:ln>
            <a:noFill/>
          </a:ln>
        </p:spPr>
      </p:pic>
      <p:pic>
        <p:nvPicPr>
          <p:cNvPr descr="Polska jest krajem smogu - czerwoną wyspą na mapie Europy pod względem zanieczyszczenia powietrza. W wielu miejscowościach to zanieczyszczenie bywa większe niż w Pekinie. &#10;Spalając węgiel, ropę i gaz szkodzimy nie tylko naszej planecie - ale i samym sobie.&#10;Obejrzyj kolejny odcinek serii &quot;Punkt Krytyczny&quot;. Film w całości znajdziesz na » http://energiaodnowa.pl&#10;#EnergiaodNowa" id="105" name="Google Shape;105;p18" title="PUNKT KRYTYCZNY Trujące powietrze">
            <a:hlinkClick r:id="rId4"/>
          </p:cNvPr>
          <p:cNvPicPr preferRelativeResize="0"/>
          <p:nvPr/>
        </p:nvPicPr>
        <p:blipFill>
          <a:blip r:embed="rId5">
            <a:alphaModFix/>
          </a:blip>
          <a:stretch>
            <a:fillRect/>
          </a:stretch>
        </p:blipFill>
        <p:spPr>
          <a:xfrm>
            <a:off x="1794863" y="831550"/>
            <a:ext cx="5554276" cy="4165700"/>
          </a:xfrm>
          <a:prstGeom prst="rect">
            <a:avLst/>
          </a:prstGeom>
          <a:noFill/>
          <a:ln>
            <a:noFill/>
          </a:ln>
        </p:spPr>
      </p:pic>
      <p:sp>
        <p:nvSpPr>
          <p:cNvPr id="106" name="Google Shape;106;p18"/>
          <p:cNvSpPr txBox="1"/>
          <p:nvPr/>
        </p:nvSpPr>
        <p:spPr>
          <a:xfrm>
            <a:off x="1184950" y="262150"/>
            <a:ext cx="68265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Kilka słów o smogu...</a:t>
            </a:r>
            <a:endParaRPr b="1" sz="2500">
              <a:solidFill>
                <a:srgbClr val="980000"/>
              </a:solidFill>
              <a:latin typeface="Merriweather"/>
              <a:ea typeface="Merriweather"/>
              <a:cs typeface="Merriweather"/>
              <a:sym typeface="Merriweather"/>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2" name="Google Shape;112;p19"/>
          <p:cNvSpPr txBox="1"/>
          <p:nvPr/>
        </p:nvSpPr>
        <p:spPr>
          <a:xfrm>
            <a:off x="-261200" y="221050"/>
            <a:ext cx="51135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Zanieczyszczenie wód</a:t>
            </a:r>
            <a:endParaRPr b="1" sz="2500">
              <a:solidFill>
                <a:srgbClr val="980000"/>
              </a:solidFill>
              <a:latin typeface="Merriweather"/>
              <a:ea typeface="Merriweather"/>
              <a:cs typeface="Merriweather"/>
              <a:sym typeface="Merriweather"/>
            </a:endParaRPr>
          </a:p>
        </p:txBody>
      </p:sp>
      <p:sp>
        <p:nvSpPr>
          <p:cNvPr id="113" name="Google Shape;113;p19"/>
          <p:cNvSpPr txBox="1"/>
          <p:nvPr/>
        </p:nvSpPr>
        <p:spPr>
          <a:xfrm>
            <a:off x="271250" y="954350"/>
            <a:ext cx="4490400" cy="384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l"/>
              <a:t>Wody w Polsce są ciągle zanieczyszczane ściekami przemysłowymi i komunalnymi. Najniebezpieczniejsze dla środowiska są ścieki przemysłowe, które zawierają szkodliwe substancje, takie jak rtęć, kadm czy ołów. Procesowi temu częściowo zapobiegają przemysłowe i komunalne oczyszczalnie ścieków. W naszym kraju w 2012 r. obsługiwały one 69% mieszkańców kraju: dobrym wynikiem tradycyjnie odznaczały się miasta (92% ludności miejskiej), bardzo słabym tereny wiejskie (tylko 33% ludności wiejskiej). Pomimo iż wskaźnik ten z roku na rok jest coraz wyższy, wciąż jednak jest znacznie niższy niż w najbardziej rozwiniętych państwach Unii Europejskiej (wynosi tam ponad 90%). W 2012 r. występowało w Polsce już tylko pięć miast i około 15% zakładów przemysłowych, które odprowadzały ścieki bezpośrednio do wód lub do ziemi (nie miały oczyszczalni ścieków).</a:t>
            </a:r>
            <a:endParaRPr/>
          </a:p>
        </p:txBody>
      </p:sp>
      <p:pic>
        <p:nvPicPr>
          <p:cNvPr id="114" name="Google Shape;114;p19"/>
          <p:cNvPicPr preferRelativeResize="0"/>
          <p:nvPr/>
        </p:nvPicPr>
        <p:blipFill>
          <a:blip r:embed="rId4">
            <a:alphaModFix/>
          </a:blip>
          <a:stretch>
            <a:fillRect/>
          </a:stretch>
        </p:blipFill>
        <p:spPr>
          <a:xfrm>
            <a:off x="5479850" y="221050"/>
            <a:ext cx="2928549" cy="1607575"/>
          </a:xfrm>
          <a:prstGeom prst="rect">
            <a:avLst/>
          </a:prstGeom>
          <a:noFill/>
          <a:ln>
            <a:noFill/>
          </a:ln>
        </p:spPr>
      </p:pic>
      <p:pic>
        <p:nvPicPr>
          <p:cNvPr id="115" name="Google Shape;115;p19"/>
          <p:cNvPicPr preferRelativeResize="0"/>
          <p:nvPr/>
        </p:nvPicPr>
        <p:blipFill>
          <a:blip r:embed="rId5">
            <a:alphaModFix/>
          </a:blip>
          <a:stretch>
            <a:fillRect/>
          </a:stretch>
        </p:blipFill>
        <p:spPr>
          <a:xfrm>
            <a:off x="5479850" y="2010275"/>
            <a:ext cx="2928550" cy="1736251"/>
          </a:xfrm>
          <a:prstGeom prst="rect">
            <a:avLst/>
          </a:prstGeom>
          <a:noFill/>
          <a:ln>
            <a:noFill/>
          </a:ln>
        </p:spPr>
      </p:pic>
      <p:pic>
        <p:nvPicPr>
          <p:cNvPr id="116" name="Google Shape;116;p19"/>
          <p:cNvPicPr preferRelativeResize="0"/>
          <p:nvPr/>
        </p:nvPicPr>
        <p:blipFill>
          <a:blip r:embed="rId6">
            <a:alphaModFix/>
          </a:blip>
          <a:stretch>
            <a:fillRect/>
          </a:stretch>
        </p:blipFill>
        <p:spPr>
          <a:xfrm>
            <a:off x="5479850" y="3928178"/>
            <a:ext cx="1431124" cy="953071"/>
          </a:xfrm>
          <a:prstGeom prst="rect">
            <a:avLst/>
          </a:prstGeom>
          <a:noFill/>
          <a:ln>
            <a:noFill/>
          </a:ln>
        </p:spPr>
      </p:pic>
      <p:pic>
        <p:nvPicPr>
          <p:cNvPr id="117" name="Google Shape;117;p19"/>
          <p:cNvPicPr preferRelativeResize="0"/>
          <p:nvPr/>
        </p:nvPicPr>
        <p:blipFill>
          <a:blip r:embed="rId7">
            <a:alphaModFix/>
          </a:blip>
          <a:stretch>
            <a:fillRect/>
          </a:stretch>
        </p:blipFill>
        <p:spPr>
          <a:xfrm>
            <a:off x="6977275" y="3928175"/>
            <a:ext cx="1431124" cy="95407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3" name="Google Shape;123;p20"/>
          <p:cNvSpPr txBox="1"/>
          <p:nvPr/>
        </p:nvSpPr>
        <p:spPr>
          <a:xfrm>
            <a:off x="70325" y="673075"/>
            <a:ext cx="5907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Zanieczyszczenie wód</a:t>
            </a:r>
            <a:endParaRPr b="1" sz="2500">
              <a:solidFill>
                <a:srgbClr val="980000"/>
              </a:solidFill>
              <a:latin typeface="Merriweather"/>
              <a:ea typeface="Merriweather"/>
              <a:cs typeface="Merriweather"/>
              <a:sym typeface="Merriweather"/>
            </a:endParaRPr>
          </a:p>
        </p:txBody>
      </p:sp>
      <p:sp>
        <p:nvSpPr>
          <p:cNvPr id="124" name="Google Shape;124;p20"/>
          <p:cNvSpPr txBox="1"/>
          <p:nvPr/>
        </p:nvSpPr>
        <p:spPr>
          <a:xfrm>
            <a:off x="391800" y="1416963"/>
            <a:ext cx="55152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l"/>
              <a:t>Dużym źródłem zanieczyszczenia wód jest także rolnictwo. Wody są zanieczyszczane wskutek stosowania nawozów sztucznych </a:t>
            </a:r>
            <a:br>
              <a:rPr lang="pl"/>
            </a:br>
            <a:r>
              <a:rPr lang="pl"/>
              <a:t>i środków ochrony roślin, są one wymywane z ziem na których były stosowane przez wody opadowe i roztopowe, z którymi spływają do rzek i jezior. Duży problem na wielu obszarach wiejskich stanowi: brak kanalizacji – powodujący, że ścieki są odprowadzane bezpośrednio do ziemi, zjawisko nieszczelnych lub niekiedy nawet celowo dziurawionych przydomowych szamb, wielu rolników nie przeraża nawet fakt, że sami często piją zanieczyszczoną wodę pochodzącą ze swoich studni głębinowych.</a:t>
            </a:r>
            <a:endParaRPr/>
          </a:p>
        </p:txBody>
      </p:sp>
      <p:pic>
        <p:nvPicPr>
          <p:cNvPr id="125" name="Google Shape;125;p20"/>
          <p:cNvPicPr preferRelativeResize="0"/>
          <p:nvPr/>
        </p:nvPicPr>
        <p:blipFill>
          <a:blip r:embed="rId4">
            <a:alphaModFix/>
          </a:blip>
          <a:stretch>
            <a:fillRect/>
          </a:stretch>
        </p:blipFill>
        <p:spPr>
          <a:xfrm>
            <a:off x="6021027" y="716677"/>
            <a:ext cx="2701075" cy="3827475"/>
          </a:xfrm>
          <a:prstGeom prst="rect">
            <a:avLst/>
          </a:prstGeom>
          <a:noFill/>
          <a:ln>
            <a:noFill/>
          </a:ln>
        </p:spPr>
      </p:pic>
      <p:sp>
        <p:nvSpPr>
          <p:cNvPr id="126" name="Google Shape;126;p20"/>
          <p:cNvSpPr/>
          <p:nvPr/>
        </p:nvSpPr>
        <p:spPr>
          <a:xfrm>
            <a:off x="-10050" y="0"/>
            <a:ext cx="9144000" cy="569400"/>
          </a:xfrm>
          <a:prstGeom prst="rect">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0"/>
          <p:cNvSpPr/>
          <p:nvPr/>
        </p:nvSpPr>
        <p:spPr>
          <a:xfrm>
            <a:off x="-10050" y="4691425"/>
            <a:ext cx="9144000" cy="452100"/>
          </a:xfrm>
          <a:prstGeom prst="rect">
            <a:avLst/>
          </a:prstGeom>
          <a:solidFill>
            <a:srgbClr val="A4C2F4"/>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3" name="Google Shape;133;p21"/>
          <p:cNvSpPr txBox="1"/>
          <p:nvPr/>
        </p:nvSpPr>
        <p:spPr>
          <a:xfrm>
            <a:off x="1723950" y="221000"/>
            <a:ext cx="56961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500">
                <a:solidFill>
                  <a:srgbClr val="980000"/>
                </a:solidFill>
                <a:latin typeface="Merriweather"/>
                <a:ea typeface="Merriweather"/>
                <a:cs typeface="Merriweather"/>
                <a:sym typeface="Merriweather"/>
              </a:rPr>
              <a:t>STOP ZANIECZYSZCZANIU WÓD</a:t>
            </a:r>
            <a:endParaRPr b="1" sz="2500">
              <a:solidFill>
                <a:srgbClr val="980000"/>
              </a:solidFill>
              <a:latin typeface="Merriweather"/>
              <a:ea typeface="Merriweather"/>
              <a:cs typeface="Merriweather"/>
              <a:sym typeface="Merriweather"/>
            </a:endParaRPr>
          </a:p>
        </p:txBody>
      </p:sp>
      <p:pic>
        <p:nvPicPr>
          <p:cNvPr descr="Już od 2015 roku aktywnie angażujemy się w oczyszczanie mórz i nie zamierzamy przestać! Wspólnie z WWF będziemy inicjować kolejne projekty i rozszerzać naszą współpracę na inne kraje i regiony. Zanieczyszczenie plastikiem mórz jest jednym z największych problemów środowiskowych naszych czasów, dlatego podejmowanie działań w zakresie ochrony wód morskich to nasza misja!" id="134" name="Google Shape;134;p21" title="PreZero i WWF razem przeciwko zaśmiecaniu mórz i oceanów plastikiem!">
            <a:hlinkClick r:id="rId4"/>
          </p:cNvPr>
          <p:cNvPicPr preferRelativeResize="0"/>
          <p:nvPr/>
        </p:nvPicPr>
        <p:blipFill>
          <a:blip r:embed="rId5">
            <a:alphaModFix/>
          </a:blip>
          <a:stretch>
            <a:fillRect/>
          </a:stretch>
        </p:blipFill>
        <p:spPr>
          <a:xfrm>
            <a:off x="1690038" y="647525"/>
            <a:ext cx="5763925" cy="4322950"/>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